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8" r:id="rId2"/>
    <p:sldId id="257" r:id="rId3"/>
    <p:sldId id="259" r:id="rId4"/>
    <p:sldId id="260" r:id="rId5"/>
    <p:sldId id="261" r:id="rId6"/>
    <p:sldId id="262" r:id="rId7"/>
    <p:sldId id="263" r:id="rId8"/>
    <p:sldId id="264" r:id="rId9"/>
    <p:sldId id="265" r:id="rId10"/>
    <p:sldId id="266" r:id="rId11"/>
    <p:sldId id="267" r:id="rId12"/>
    <p:sldId id="276" r:id="rId13"/>
    <p:sldId id="274" r:id="rId14"/>
    <p:sldId id="275" r:id="rId15"/>
    <p:sldId id="278" r:id="rId16"/>
    <p:sldId id="277" r:id="rId17"/>
    <p:sldId id="279" r:id="rId18"/>
    <p:sldId id="282" r:id="rId19"/>
    <p:sldId id="281" r:id="rId20"/>
    <p:sldId id="283" r:id="rId21"/>
    <p:sldId id="284" r:id="rId22"/>
    <p:sldId id="285" r:id="rId23"/>
    <p:sldId id="286" r:id="rId24"/>
    <p:sldId id="287" r:id="rId25"/>
    <p:sldId id="291" r:id="rId26"/>
    <p:sldId id="289" r:id="rId27"/>
    <p:sldId id="297" r:id="rId28"/>
    <p:sldId id="298" r:id="rId29"/>
    <p:sldId id="293" r:id="rId30"/>
    <p:sldId id="294" r:id="rId31"/>
    <p:sldId id="295" r:id="rId32"/>
    <p:sldId id="296" r:id="rId33"/>
    <p:sldId id="290" r:id="rId34"/>
    <p:sldId id="288"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065" autoAdjust="0"/>
    <p:restoredTop sz="94660"/>
  </p:normalViewPr>
  <p:slideViewPr>
    <p:cSldViewPr snapToGrid="0">
      <p:cViewPr>
        <p:scale>
          <a:sx n="80" d="100"/>
          <a:sy n="80" d="100"/>
        </p:scale>
        <p:origin x="-936" y="-33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useBgFill="1">
        <p:nvSpPr>
          <p:cNvPr id="12" name="Freeform 11"/>
          <p:cNvSpPr/>
          <p:nvPr/>
        </p:nvSpPr>
        <p:spPr>
          <a:xfrm>
            <a:off x="-15875" y="0"/>
            <a:ext cx="11683810" cy="6588125"/>
          </a:xfrm>
          <a:custGeom>
            <a:avLst/>
            <a:gdLst/>
            <a:ahLst/>
            <a:cxnLst/>
            <a:rect l="l" t="t" r="r" b="b"/>
            <a:pathLst>
              <a:path w="11683810" h="6588125">
                <a:moveTo>
                  <a:pt x="0" y="0"/>
                </a:moveTo>
                <a:lnTo>
                  <a:pt x="11318691" y="0"/>
                </a:lnTo>
                <a:lnTo>
                  <a:pt x="11683810" y="5976938"/>
                </a:lnTo>
                <a:lnTo>
                  <a:pt x="15875" y="6588125"/>
                </a:lnTo>
                <a:cubicBezTo>
                  <a:pt x="10583" y="4386792"/>
                  <a:pt x="5292" y="2185458"/>
                  <a:pt x="0" y="0"/>
                </a:cubicBezTo>
                <a:close/>
              </a:path>
            </a:pathLst>
          </a:custGeom>
          <a:ln>
            <a:noFill/>
          </a:ln>
          <a:effectLst>
            <a:outerShdw blurRad="101600" dist="152400" dir="4380000" algn="tl" rotWithShape="0">
              <a:srgbClr val="000000">
                <a:alpha val="43000"/>
              </a:srgbClr>
            </a:outerShdw>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0" y="4282257"/>
            <a:ext cx="11329257" cy="2028845"/>
          </a:xfrm>
          <a:custGeom>
            <a:avLst/>
            <a:gdLst/>
            <a:ahLst/>
            <a:cxnLst/>
            <a:rect l="l" t="t" r="r" b="b"/>
            <a:pathLst>
              <a:path w="11329257" h="2028845">
                <a:moveTo>
                  <a:pt x="0" y="588520"/>
                </a:moveTo>
                <a:lnTo>
                  <a:pt x="11244075" y="0"/>
                </a:lnTo>
                <a:lnTo>
                  <a:pt x="11329257" y="1424838"/>
                </a:lnTo>
                <a:lnTo>
                  <a:pt x="0" y="2028845"/>
                </a:lnTo>
                <a:lnTo>
                  <a:pt x="0" y="58852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26" name="Freeform 25"/>
          <p:cNvSpPr/>
          <p:nvPr/>
        </p:nvSpPr>
        <p:spPr>
          <a:xfrm>
            <a:off x="0" y="0"/>
            <a:ext cx="8719579" cy="456877"/>
          </a:xfrm>
          <a:custGeom>
            <a:avLst/>
            <a:gdLst/>
            <a:ahLst/>
            <a:cxnLst/>
            <a:rect l="l" t="t" r="r" b="b"/>
            <a:pathLst>
              <a:path w="8719579" h="456877">
                <a:moveTo>
                  <a:pt x="0" y="0"/>
                </a:moveTo>
                <a:lnTo>
                  <a:pt x="8719579" y="0"/>
                </a:lnTo>
                <a:lnTo>
                  <a:pt x="0" y="456877"/>
                </a:lnTo>
                <a:lnTo>
                  <a:pt x="0" y="0"/>
                </a:lnTo>
                <a:close/>
              </a:path>
            </a:pathLst>
          </a:cu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rot="21420000">
            <a:off x="-161800" y="293317"/>
            <a:ext cx="11367116" cy="5751804"/>
          </a:xfrm>
          <a:custGeom>
            <a:avLst/>
            <a:gdLst/>
            <a:ahLst/>
            <a:cxnLst/>
            <a:rect l="l" t="t" r="r" b="b"/>
            <a:pathLst>
              <a:path w="11367116" h="5751804">
                <a:moveTo>
                  <a:pt x="11346705" y="0"/>
                </a:moveTo>
                <a:cubicBezTo>
                  <a:pt x="11353509" y="1915114"/>
                  <a:pt x="11360312" y="3830229"/>
                  <a:pt x="11367116" y="5745343"/>
                </a:cubicBezTo>
                <a:lnTo>
                  <a:pt x="0" y="5751804"/>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2" name="Title 1"/>
          <p:cNvSpPr>
            <a:spLocks noGrp="1"/>
          </p:cNvSpPr>
          <p:nvPr>
            <p:ph type="ctrTitle"/>
          </p:nvPr>
        </p:nvSpPr>
        <p:spPr>
          <a:xfrm rot="21420000">
            <a:off x="891201" y="662656"/>
            <a:ext cx="9755187" cy="2766528"/>
          </a:xfrm>
        </p:spPr>
        <p:txBody>
          <a:bodyPr anchor="b">
            <a:normAutofit/>
          </a:bodyPr>
          <a:lstStyle>
            <a:lvl1pPr algn="r">
              <a:defRPr sz="8000"/>
            </a:lvl1pPr>
          </a:lstStyle>
          <a:p>
            <a:r>
              <a:rPr lang="fr-FR" smtClean="0"/>
              <a:t>Modifiez le style du titre</a:t>
            </a:r>
            <a:endParaRPr lang="en-US" dirty="0"/>
          </a:p>
        </p:txBody>
      </p:sp>
      <p:sp>
        <p:nvSpPr>
          <p:cNvPr id="3" name="Subtitle 2"/>
          <p:cNvSpPr>
            <a:spLocks noGrp="1"/>
          </p:cNvSpPr>
          <p:nvPr>
            <p:ph type="subTitle" idx="1"/>
          </p:nvPr>
        </p:nvSpPr>
        <p:spPr>
          <a:xfrm rot="21420000">
            <a:off x="983062" y="3505209"/>
            <a:ext cx="9755187" cy="550333"/>
          </a:xfrm>
        </p:spPr>
        <p:txBody>
          <a:bodyPr anchor="t">
            <a:noAutofit/>
          </a:bodyPr>
          <a:lstStyle>
            <a:lvl1pPr marL="0" indent="0" algn="r">
              <a:buNone/>
              <a:defRPr sz="28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a:xfrm rot="21420000">
            <a:off x="4948541" y="4578463"/>
            <a:ext cx="6143653" cy="1163112"/>
          </a:xfrm>
        </p:spPr>
        <p:txBody>
          <a:bodyPr/>
          <a:lstStyle>
            <a:lvl1pPr algn="ctr">
              <a:defRPr sz="5400">
                <a:solidFill>
                  <a:schemeClr val="accent1">
                    <a:lumMod val="50000"/>
                  </a:schemeClr>
                </a:solidFill>
              </a:defRPr>
            </a:lvl1pPr>
          </a:lstStyle>
          <a:p>
            <a:fld id="{F7AFFB9B-9FB8-469E-96F9-4D32314110B6}" type="datetimeFigureOut">
              <a:rPr lang="en-US" dirty="0"/>
              <a:pPr/>
              <a:t>4/22/2016</a:t>
            </a:fld>
            <a:endParaRPr lang="en-US" dirty="0"/>
          </a:p>
        </p:txBody>
      </p:sp>
      <p:sp>
        <p:nvSpPr>
          <p:cNvPr id="5" name="Footer Placeholder 4"/>
          <p:cNvSpPr>
            <a:spLocks noGrp="1"/>
          </p:cNvSpPr>
          <p:nvPr>
            <p:ph type="ftr" sz="quarter" idx="11"/>
          </p:nvPr>
        </p:nvSpPr>
        <p:spPr>
          <a:xfrm rot="21420000">
            <a:off x="-5560" y="4883024"/>
            <a:ext cx="4047239" cy="1195538"/>
          </a:xfrm>
        </p:spPr>
        <p:txBody>
          <a:bodyPr vert="horz" lIns="91440" tIns="45720" rIns="91440" bIns="45720" rtlCol="0" anchor="ctr"/>
          <a:lstStyle>
            <a:lvl1pPr algn="r">
              <a:defRPr lang="en-US" sz="5400" dirty="0"/>
            </a:lvl1pPr>
          </a:lstStyle>
          <a:p>
            <a:endParaRPr lang="en-US" dirty="0"/>
          </a:p>
        </p:txBody>
      </p:sp>
      <p:sp>
        <p:nvSpPr>
          <p:cNvPr id="6" name="Slide Number Placeholder 5"/>
          <p:cNvSpPr>
            <a:spLocks noGrp="1"/>
          </p:cNvSpPr>
          <p:nvPr>
            <p:ph type="sldNum" sz="quarter" idx="12"/>
          </p:nvPr>
        </p:nvSpPr>
        <p:spPr>
          <a:xfrm rot="21420000">
            <a:off x="9851758" y="3832648"/>
            <a:ext cx="907186" cy="498470"/>
          </a:xfrm>
        </p:spPr>
        <p:txBody>
          <a:bodyPr/>
          <a:lstStyle>
            <a:lvl1pPr>
              <a:defRPr sz="2400">
                <a:solidFill>
                  <a:schemeClr val="tx1">
                    <a:lumMod val="75000"/>
                    <a:lumOff val="25000"/>
                  </a:schemeClr>
                </a:solidFill>
              </a:defRPr>
            </a:lvl1pPr>
          </a:lstStyle>
          <a:p>
            <a:fld id="{6D22F896-40B5-4ADD-8801-0D06FADFA095}" type="slidenum">
              <a:rPr lang="en-US" dirty="0"/>
              <a:pPr/>
              <a:t>‹N°›</a:t>
            </a:fld>
            <a:endParaRPr lang="en-US" dirty="0"/>
          </a:p>
        </p:txBody>
      </p:sp>
      <p:sp>
        <p:nvSpPr>
          <p:cNvPr id="25" name="5-Point Star 24"/>
          <p:cNvSpPr/>
          <p:nvPr/>
        </p:nvSpPr>
        <p:spPr>
          <a:xfrm rot="21420000">
            <a:off x="4221385" y="5111356"/>
            <a:ext cx="515386" cy="515386"/>
          </a:xfrm>
          <a:prstGeom prst="star5">
            <a:avLst>
              <a:gd name="adj" fmla="val 26693"/>
              <a:gd name="hf" fmla="val 105146"/>
              <a:gd name="vf" fmla="val 110557"/>
            </a:avLst>
          </a:prstGeom>
          <a:solidFill>
            <a:schemeClr val="tx1">
              <a:alpha val="40000"/>
            </a:schemeClr>
          </a:solidFill>
          <a:ln>
            <a:noFill/>
          </a:ln>
        </p:spPr>
        <p:style>
          <a:lnRef idx="1">
            <a:schemeClr val="accent1"/>
          </a:lnRef>
          <a:fillRef idx="3">
            <a:schemeClr val="accent1"/>
          </a:fillRef>
          <a:effectRef idx="2">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4106333"/>
            <a:ext cx="10394708" cy="588846"/>
          </a:xfrm>
        </p:spPr>
        <p:txBody>
          <a:bodyPr anchor="b"/>
          <a:lstStyle>
            <a:lvl1pPr>
              <a:defRPr sz="32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685801" y="685799"/>
            <a:ext cx="10392513" cy="319490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85780" y="4702923"/>
            <a:ext cx="10394728" cy="682472"/>
          </a:xfrm>
        </p:spPr>
        <p:txBody>
          <a:bodyPr anchor="t"/>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341D2AC3-6A0B-4169-B1EA-E3AE8B351BDD}"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re et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6902" cy="3194903"/>
          </a:xfrm>
        </p:spPr>
        <p:txBody>
          <a:bodyPr anchor="ctr">
            <a:normAutofit/>
          </a:bodyPr>
          <a:lstStyle>
            <a:lvl1pPr algn="ctr">
              <a:defRPr sz="4800"/>
            </a:lvl1pPr>
          </a:lstStyle>
          <a:p>
            <a:r>
              <a:rPr lang="fr-FR" smtClean="0"/>
              <a:t>Modifiez le style du titre</a:t>
            </a:r>
            <a:endParaRPr lang="en-US" dirty="0"/>
          </a:p>
        </p:txBody>
      </p:sp>
      <p:sp>
        <p:nvSpPr>
          <p:cNvPr id="4" name="Text Placeholder 3"/>
          <p:cNvSpPr>
            <a:spLocks noGrp="1"/>
          </p:cNvSpPr>
          <p:nvPr>
            <p:ph type="body" sz="half" idx="2"/>
          </p:nvPr>
        </p:nvSpPr>
        <p:spPr>
          <a:xfrm>
            <a:off x="685779" y="4106333"/>
            <a:ext cx="10394729" cy="1273606"/>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DD4B9363-8B87-41B7-9F8E-64519CBB8F34}"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tion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1121732" y="685800"/>
            <a:ext cx="9525020" cy="2916704"/>
          </a:xfrm>
        </p:spPr>
        <p:txBody>
          <a:bodyPr anchor="ctr">
            <a:normAutofit/>
          </a:bodyPr>
          <a:lstStyle>
            <a:lvl1pPr algn="ctr">
              <a:defRPr sz="4800"/>
            </a:lvl1pPr>
          </a:lstStyle>
          <a:p>
            <a:r>
              <a:rPr lang="fr-FR" smtClean="0"/>
              <a:t>Modifiez le style du titre</a:t>
            </a:r>
            <a:endParaRPr lang="en-US" dirty="0"/>
          </a:p>
        </p:txBody>
      </p:sp>
      <p:sp>
        <p:nvSpPr>
          <p:cNvPr id="12" name="Text Placeholder 3"/>
          <p:cNvSpPr>
            <a:spLocks noGrp="1"/>
          </p:cNvSpPr>
          <p:nvPr>
            <p:ph type="body" sz="half" idx="13"/>
          </p:nvPr>
        </p:nvSpPr>
        <p:spPr>
          <a:xfrm>
            <a:off x="1550264" y="3610032"/>
            <a:ext cx="8667956" cy="377768"/>
          </a:xfrm>
        </p:spPr>
        <p:txBody>
          <a:bodyPr anchor="t">
            <a:normAutofit/>
          </a:bodyPr>
          <a:lstStyle>
            <a:lvl1pPr marL="0" indent="0" algn="r">
              <a:buNone/>
              <a:defRPr sz="1400">
                <a:solidFill>
                  <a:schemeClr val="tx1">
                    <a:lumMod val="50000"/>
                    <a:lumOff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4" name="Text Placeholder 3"/>
          <p:cNvSpPr>
            <a:spLocks noGrp="1"/>
          </p:cNvSpPr>
          <p:nvPr>
            <p:ph type="body" sz="half" idx="2"/>
          </p:nvPr>
        </p:nvSpPr>
        <p:spPr>
          <a:xfrm>
            <a:off x="685801" y="4106334"/>
            <a:ext cx="10396882" cy="1268252"/>
          </a:xfrm>
        </p:spPr>
        <p:txBody>
          <a:bodyPr anchor="ctr">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EAEF5746-5284-4951-9F37-7AE924EDBCB7}"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
        <p:nvSpPr>
          <p:cNvPr id="13" name="TextBox 12"/>
          <p:cNvSpPr txBox="1"/>
          <p:nvPr/>
        </p:nvSpPr>
        <p:spPr>
          <a:xfrm>
            <a:off x="685801" y="89262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473083" y="2922827"/>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arte nom">
    <p:spTree>
      <p:nvGrpSpPr>
        <p:cNvPr id="1" name=""/>
        <p:cNvGrpSpPr/>
        <p:nvPr/>
      </p:nvGrpSpPr>
      <p:grpSpPr>
        <a:xfrm>
          <a:off x="0" y="0"/>
          <a:ext cx="0" cy="0"/>
          <a:chOff x="0" y="0"/>
          <a:chExt cx="0" cy="0"/>
        </a:xfrm>
      </p:grpSpPr>
      <p:sp>
        <p:nvSpPr>
          <p:cNvPr id="2" name="Title 1"/>
          <p:cNvSpPr>
            <a:spLocks noGrp="1"/>
          </p:cNvSpPr>
          <p:nvPr>
            <p:ph type="title"/>
          </p:nvPr>
        </p:nvSpPr>
        <p:spPr>
          <a:xfrm>
            <a:off x="685800" y="1723854"/>
            <a:ext cx="10394707" cy="2511835"/>
          </a:xfrm>
        </p:spPr>
        <p:txBody>
          <a:bodyPr anchor="b">
            <a:normAutofit/>
          </a:bodyPr>
          <a:lstStyle>
            <a:lvl1pPr algn="l">
              <a:defRPr sz="4800"/>
            </a:lvl1pPr>
          </a:lstStyle>
          <a:p>
            <a:r>
              <a:rPr lang="fr-FR" smtClean="0"/>
              <a:t>Modifiez le style du titre</a:t>
            </a:r>
            <a:endParaRPr lang="en-US" dirty="0"/>
          </a:p>
        </p:txBody>
      </p:sp>
      <p:sp>
        <p:nvSpPr>
          <p:cNvPr id="4" name="Text Placeholder 3"/>
          <p:cNvSpPr>
            <a:spLocks noGrp="1"/>
          </p:cNvSpPr>
          <p:nvPr>
            <p:ph type="body" sz="half" idx="2"/>
          </p:nvPr>
        </p:nvSpPr>
        <p:spPr>
          <a:xfrm>
            <a:off x="685800" y="4247468"/>
            <a:ext cx="10394707" cy="1140644"/>
          </a:xfrm>
        </p:spPr>
        <p:txBody>
          <a:bodyPr anchor="t">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02398B29-7265-4A65-A2A4-6703C057B7C1}"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685802" y="685800"/>
            <a:ext cx="10394706" cy="1151965"/>
          </a:xfrm>
        </p:spPr>
        <p:txBody>
          <a:bodyPr/>
          <a:lstStyle>
            <a:lvl1pPr algn="ctr">
              <a:defRPr/>
            </a:lvl1pPr>
          </a:lstStyle>
          <a:p>
            <a:r>
              <a:rPr lang="fr-FR" smtClean="0"/>
              <a:t>Modifiez le style du titre</a:t>
            </a:r>
            <a:endParaRPr lang="en-US" dirty="0"/>
          </a:p>
        </p:txBody>
      </p:sp>
      <p:sp>
        <p:nvSpPr>
          <p:cNvPr id="7" name="Text Placeholder 2"/>
          <p:cNvSpPr>
            <a:spLocks noGrp="1"/>
          </p:cNvSpPr>
          <p:nvPr>
            <p:ph type="body" idx="1"/>
          </p:nvPr>
        </p:nvSpPr>
        <p:spPr>
          <a:xfrm>
            <a:off x="68580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8" name="Text Placeholder 3"/>
          <p:cNvSpPr>
            <a:spLocks noGrp="1"/>
          </p:cNvSpPr>
          <p:nvPr>
            <p:ph type="body" sz="half" idx="15"/>
          </p:nvPr>
        </p:nvSpPr>
        <p:spPr>
          <a:xfrm>
            <a:off x="685802"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9" name="Text Placeholder 4"/>
          <p:cNvSpPr>
            <a:spLocks noGrp="1"/>
          </p:cNvSpPr>
          <p:nvPr>
            <p:ph type="body" sz="quarter" idx="3"/>
          </p:nvPr>
        </p:nvSpPr>
        <p:spPr>
          <a:xfrm>
            <a:off x="4234622"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0" name="Text Placeholder 3"/>
          <p:cNvSpPr>
            <a:spLocks noGrp="1"/>
          </p:cNvSpPr>
          <p:nvPr>
            <p:ph type="body" sz="half" idx="16"/>
          </p:nvPr>
        </p:nvSpPr>
        <p:spPr>
          <a:xfrm>
            <a:off x="4234621"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11" name="Text Placeholder 4"/>
          <p:cNvSpPr>
            <a:spLocks noGrp="1"/>
          </p:cNvSpPr>
          <p:nvPr>
            <p:ph type="body" sz="quarter" idx="13"/>
          </p:nvPr>
        </p:nvSpPr>
        <p:spPr>
          <a:xfrm>
            <a:off x="7770380" y="2063395"/>
            <a:ext cx="3310128" cy="576262"/>
          </a:xfrm>
        </p:spPr>
        <p:txBody>
          <a:bodyPr anchor="b">
            <a:noAutofit/>
          </a:bodyPr>
          <a:lstStyle>
            <a:lvl1pPr marL="0" indent="0" algn="ctr">
              <a:lnSpc>
                <a:spcPct val="90000"/>
              </a:lnSpc>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Text Placeholder 3"/>
          <p:cNvSpPr>
            <a:spLocks noGrp="1"/>
          </p:cNvSpPr>
          <p:nvPr>
            <p:ph type="body" sz="half" idx="17"/>
          </p:nvPr>
        </p:nvSpPr>
        <p:spPr>
          <a:xfrm>
            <a:off x="7770380" y="2639658"/>
            <a:ext cx="3310128" cy="273492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28FBA082-94DF-4C4B-A041-6624924AB0A8}" type="datetimeFigureOut">
              <a:rPr lang="en-US" dirty="0"/>
              <a:pPr/>
              <a:t>4/22/2016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30" name="Title 1"/>
          <p:cNvSpPr>
            <a:spLocks noGrp="1"/>
          </p:cNvSpPr>
          <p:nvPr>
            <p:ph type="title"/>
          </p:nvPr>
        </p:nvSpPr>
        <p:spPr>
          <a:xfrm>
            <a:off x="685801" y="685800"/>
            <a:ext cx="10396882" cy="1151965"/>
          </a:xfrm>
        </p:spPr>
        <p:txBody>
          <a:bodyPr/>
          <a:lstStyle>
            <a:lvl1pPr algn="ctr">
              <a:defRPr/>
            </a:lvl1pPr>
          </a:lstStyle>
          <a:p>
            <a:r>
              <a:rPr lang="fr-FR" smtClean="0"/>
              <a:t>Modifiez le style du titre</a:t>
            </a:r>
            <a:endParaRPr lang="en-US" dirty="0"/>
          </a:p>
        </p:txBody>
      </p:sp>
      <p:sp>
        <p:nvSpPr>
          <p:cNvPr id="19" name="Text Placeholder 2"/>
          <p:cNvSpPr>
            <a:spLocks noGrp="1"/>
          </p:cNvSpPr>
          <p:nvPr>
            <p:ph type="body" idx="1"/>
          </p:nvPr>
        </p:nvSpPr>
        <p:spPr>
          <a:xfrm>
            <a:off x="69184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0" name="Picture Placeholder 2"/>
          <p:cNvSpPr>
            <a:spLocks noGrp="1" noChangeAspect="1"/>
          </p:cNvSpPr>
          <p:nvPr>
            <p:ph type="pic" idx="15"/>
          </p:nvPr>
        </p:nvSpPr>
        <p:spPr>
          <a:xfrm>
            <a:off x="685780" y="2063395"/>
            <a:ext cx="3310128" cy="1536725"/>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1" name="Text Placeholder 3"/>
          <p:cNvSpPr>
            <a:spLocks noGrp="1"/>
          </p:cNvSpPr>
          <p:nvPr>
            <p:ph type="body" sz="half" idx="18"/>
          </p:nvPr>
        </p:nvSpPr>
        <p:spPr>
          <a:xfrm>
            <a:off x="691840" y="4389287"/>
            <a:ext cx="3310128" cy="98529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2" name="Text Placeholder 4"/>
          <p:cNvSpPr>
            <a:spLocks noGrp="1"/>
          </p:cNvSpPr>
          <p:nvPr>
            <p:ph type="body" sz="quarter" idx="3"/>
          </p:nvPr>
        </p:nvSpPr>
        <p:spPr>
          <a:xfrm>
            <a:off x="4237410"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3" name="Picture Placeholder 2"/>
          <p:cNvSpPr>
            <a:spLocks noGrp="1" noChangeAspect="1"/>
          </p:cNvSpPr>
          <p:nvPr>
            <p:ph type="pic" idx="21"/>
          </p:nvPr>
        </p:nvSpPr>
        <p:spPr>
          <a:xfrm>
            <a:off x="4235999" y="2063395"/>
            <a:ext cx="3310128" cy="1535237"/>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4" name="Text Placeholder 3"/>
          <p:cNvSpPr>
            <a:spLocks noGrp="1"/>
          </p:cNvSpPr>
          <p:nvPr>
            <p:ph type="body" sz="half" idx="19"/>
          </p:nvPr>
        </p:nvSpPr>
        <p:spPr>
          <a:xfrm>
            <a:off x="4235999" y="4389286"/>
            <a:ext cx="3310128" cy="985300"/>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25" name="Text Placeholder 4"/>
          <p:cNvSpPr>
            <a:spLocks noGrp="1"/>
          </p:cNvSpPr>
          <p:nvPr>
            <p:ph type="body" sz="quarter" idx="13"/>
          </p:nvPr>
        </p:nvSpPr>
        <p:spPr>
          <a:xfrm>
            <a:off x="7768944" y="3813025"/>
            <a:ext cx="3310128" cy="576262"/>
          </a:xfrm>
        </p:spPr>
        <p:txBody>
          <a:bodyPr anchor="b">
            <a:noAutofit/>
          </a:bodyPr>
          <a:lstStyle>
            <a:lvl1pPr marL="0" indent="0" algn="ctr">
              <a:lnSpc>
                <a:spcPct val="90000"/>
              </a:lnSpc>
              <a:buNone/>
              <a:defRPr sz="22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26" name="Picture Placeholder 2"/>
          <p:cNvSpPr>
            <a:spLocks noGrp="1" noChangeAspect="1"/>
          </p:cNvSpPr>
          <p:nvPr>
            <p:ph type="pic" idx="22"/>
          </p:nvPr>
        </p:nvSpPr>
        <p:spPr>
          <a:xfrm>
            <a:off x="7768819" y="2063394"/>
            <a:ext cx="3310128" cy="1537196"/>
          </a:xfrm>
          <a:prstGeom prst="roundRect">
            <a:avLst>
              <a:gd name="adj" fmla="val 0"/>
            </a:avLst>
          </a:prstGeom>
          <a:ln w="57150" cmpd="thinThick">
            <a:solidFill>
              <a:schemeClr val="bg1">
                <a:lumMod val="50000"/>
              </a:schemeClr>
            </a:solidFill>
            <a:miter lim="800000"/>
          </a:ln>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smtClean="0"/>
              <a:t>Cliquez sur l'icône pour ajouter une image</a:t>
            </a:r>
            <a:endParaRPr lang="en-US" dirty="0"/>
          </a:p>
        </p:txBody>
      </p:sp>
      <p:sp>
        <p:nvSpPr>
          <p:cNvPr id="27" name="Text Placeholder 3"/>
          <p:cNvSpPr>
            <a:spLocks noGrp="1"/>
          </p:cNvSpPr>
          <p:nvPr>
            <p:ph type="body" sz="half" idx="20"/>
          </p:nvPr>
        </p:nvSpPr>
        <p:spPr>
          <a:xfrm>
            <a:off x="7768819" y="4389284"/>
            <a:ext cx="3310128" cy="985302"/>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3" name="Date Placeholder 2"/>
          <p:cNvSpPr>
            <a:spLocks noGrp="1"/>
          </p:cNvSpPr>
          <p:nvPr>
            <p:ph type="dt" sz="half" idx="10"/>
          </p:nvPr>
        </p:nvSpPr>
        <p:spPr/>
        <p:txBody>
          <a:bodyPr/>
          <a:lstStyle/>
          <a:p>
            <a:fld id="{B27686C4-3AB5-4E0C-86CA-FB108C350AA9}" type="datetimeFigureOut">
              <a:rPr lang="en-US" dirty="0"/>
              <a:pPr/>
              <a:t>4/22/2016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r">
              <a:defRPr/>
            </a:lvl1pPr>
          </a:lstStyle>
          <a:p>
            <a:r>
              <a:rPr lang="fr-FR" smtClean="0"/>
              <a:t>Modifiez le style du titre</a:t>
            </a:r>
            <a:endParaRPr lang="en-US" dirty="0"/>
          </a:p>
        </p:txBody>
      </p:sp>
      <p:sp>
        <p:nvSpPr>
          <p:cNvPr id="11" name="Vertical Text Placeholder 2"/>
          <p:cNvSpPr>
            <a:spLocks noGrp="1"/>
          </p:cNvSpPr>
          <p:nvPr>
            <p:ph type="body" orient="vert" sz="quarter" idx="13"/>
          </p:nvPr>
        </p:nvSpPr>
        <p:spPr>
          <a:xfrm>
            <a:off x="685800" y="2063396"/>
            <a:ext cx="10394707" cy="3311190"/>
          </a:xfrm>
        </p:spPr>
        <p:txBody>
          <a:bodyPr vert="eaVert"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49FF1211-4E0C-4AB3-B04F-585959BDAFE8}" type="datetimeFigureOut">
              <a:rPr lang="en-US" dirty="0"/>
              <a:pPr/>
              <a:t>4/22/2016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15862" y="685800"/>
            <a:ext cx="2264646" cy="4688785"/>
          </a:xfrm>
        </p:spPr>
        <p:txBody>
          <a:bodyPr vert="eaVert"/>
          <a:lstStyle>
            <a:lvl1pPr algn="l">
              <a:defRPr/>
            </a:lvl1pPr>
          </a:lstStyle>
          <a:p>
            <a:r>
              <a:rPr lang="fr-FR" smtClean="0"/>
              <a:t>Modifiez le style du titre</a:t>
            </a:r>
            <a:endParaRPr lang="en-US" dirty="0"/>
          </a:p>
        </p:txBody>
      </p:sp>
      <p:sp>
        <p:nvSpPr>
          <p:cNvPr id="8" name="Vertical Text Placeholder 2"/>
          <p:cNvSpPr>
            <a:spLocks noGrp="1"/>
          </p:cNvSpPr>
          <p:nvPr>
            <p:ph type="body" orient="vert" sz="quarter" idx="13"/>
          </p:nvPr>
        </p:nvSpPr>
        <p:spPr>
          <a:xfrm>
            <a:off x="685800" y="685800"/>
            <a:ext cx="7904431" cy="4688785"/>
          </a:xfrm>
        </p:spPr>
        <p:txBody>
          <a:bodyPr vert="eaVert"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28BDECAF-D3BE-4069-9C78-642ECCD01477}" type="datetimeFigureOut">
              <a:rPr lang="en-US" dirty="0"/>
              <a:pPr/>
              <a:t>4/22/2016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685800" y="2063396"/>
            <a:ext cx="10394707" cy="3311189"/>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fld id="{8EFBDC27-E420-4878-9EE6-7B9656D6442A}" type="datetimeFigureOut">
              <a:rPr lang="en-US" dirty="0"/>
              <a:pPr/>
              <a:t>4/22/2016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85801" y="685800"/>
            <a:ext cx="10394707" cy="3193487"/>
          </a:xfrm>
        </p:spPr>
        <p:txBody>
          <a:bodyPr anchor="b">
            <a:normAutofit/>
          </a:bodyPr>
          <a:lstStyle>
            <a:lvl1pPr algn="l">
              <a:defRPr sz="5400"/>
            </a:lvl1pPr>
          </a:lstStyle>
          <a:p>
            <a:r>
              <a:rPr lang="fr-FR" smtClean="0"/>
              <a:t>Modifiez le style du titre</a:t>
            </a:r>
            <a:endParaRPr lang="en-US" dirty="0"/>
          </a:p>
        </p:txBody>
      </p:sp>
      <p:sp>
        <p:nvSpPr>
          <p:cNvPr id="3" name="Text Placeholder 2"/>
          <p:cNvSpPr>
            <a:spLocks noGrp="1"/>
          </p:cNvSpPr>
          <p:nvPr>
            <p:ph type="body" idx="1"/>
          </p:nvPr>
        </p:nvSpPr>
        <p:spPr>
          <a:xfrm>
            <a:off x="685801" y="3742267"/>
            <a:ext cx="10394707" cy="1639614"/>
          </a:xfrm>
        </p:spPr>
        <p:txBody>
          <a:bodyPr anchor="t">
            <a:normAutofit/>
          </a:bodyPr>
          <a:lstStyle>
            <a:lvl1pPr marL="0" indent="0" algn="l">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0F7F47CF-67C9-420C-80A5-E2069FF0C2DF}" type="datetimeFigureOut">
              <a:rPr lang="en-US" dirty="0"/>
              <a:pPr/>
              <a:t>4/22/2016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6882" cy="1158140"/>
          </a:xfrm>
        </p:spPr>
        <p:txBody>
          <a:bodyPr/>
          <a:lstStyle/>
          <a:p>
            <a:r>
              <a:rPr lang="fr-FR" smtClean="0"/>
              <a:t>Modifiez le style du titre</a:t>
            </a:r>
            <a:endParaRPr lang="en-US" dirty="0"/>
          </a:p>
        </p:txBody>
      </p:sp>
      <p:sp>
        <p:nvSpPr>
          <p:cNvPr id="12" name="Content Placeholder 2"/>
          <p:cNvSpPr>
            <a:spLocks noGrp="1"/>
          </p:cNvSpPr>
          <p:nvPr>
            <p:ph sz="quarter" idx="13"/>
          </p:nvPr>
        </p:nvSpPr>
        <p:spPr>
          <a:xfrm>
            <a:off x="685800" y="2063396"/>
            <a:ext cx="5088714" cy="3311189"/>
          </a:xfrm>
        </p:spPr>
        <p:txBody>
          <a:bodyPr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13" name="Content Placeholder 3"/>
          <p:cNvSpPr>
            <a:spLocks noGrp="1"/>
          </p:cNvSpPr>
          <p:nvPr>
            <p:ph sz="quarter" idx="14"/>
          </p:nvPr>
        </p:nvSpPr>
        <p:spPr>
          <a:xfrm>
            <a:off x="5993971" y="2063396"/>
            <a:ext cx="5086538" cy="3311189"/>
          </a:xfrm>
        </p:spPr>
        <p:txBody>
          <a:bodyPr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fld id="{AE22DC73-F065-42F5-A9F2-D90B2E42A0B3}"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4" name="Title 1"/>
          <p:cNvSpPr>
            <a:spLocks noGrp="1"/>
          </p:cNvSpPr>
          <p:nvPr>
            <p:ph type="title"/>
          </p:nvPr>
        </p:nvSpPr>
        <p:spPr>
          <a:xfrm>
            <a:off x="685801" y="685800"/>
            <a:ext cx="10394707" cy="1158140"/>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918356" y="2063396"/>
            <a:ext cx="4856158"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2" name="Content Placeholder 3"/>
          <p:cNvSpPr>
            <a:spLocks noGrp="1"/>
          </p:cNvSpPr>
          <p:nvPr>
            <p:ph sz="quarter" idx="13"/>
          </p:nvPr>
        </p:nvSpPr>
        <p:spPr>
          <a:xfrm>
            <a:off x="685802" y="2861733"/>
            <a:ext cx="5088712" cy="2512852"/>
          </a:xfrm>
        </p:spPr>
        <p:txBody>
          <a:bodyPr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218191" y="2063396"/>
            <a:ext cx="4864491" cy="679994"/>
          </a:xfrm>
        </p:spPr>
        <p:txBody>
          <a:bodyPr anchor="b">
            <a:noAutofit/>
          </a:bodyPr>
          <a:lstStyle>
            <a:lvl1pPr marL="0" indent="0">
              <a:lnSpc>
                <a:spcPct val="90000"/>
              </a:lnSpc>
              <a:buNone/>
              <a:defRPr sz="26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13" name="Content Placeholder 5"/>
          <p:cNvSpPr>
            <a:spLocks noGrp="1"/>
          </p:cNvSpPr>
          <p:nvPr>
            <p:ph sz="quarter" idx="14"/>
          </p:nvPr>
        </p:nvSpPr>
        <p:spPr>
          <a:xfrm>
            <a:off x="5993969" y="2861733"/>
            <a:ext cx="5088713" cy="2512852"/>
          </a:xfrm>
        </p:spPr>
        <p:txBody>
          <a:bodyPr ancho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6"/>
          <p:cNvSpPr>
            <a:spLocks noGrp="1"/>
          </p:cNvSpPr>
          <p:nvPr>
            <p:ph type="dt" sz="half" idx="10"/>
          </p:nvPr>
        </p:nvSpPr>
        <p:spPr/>
        <p:txBody>
          <a:bodyPr/>
          <a:lstStyle/>
          <a:p>
            <a:fld id="{76BEA702-9B29-41CC-9BCC-3DF8A0D379FE}" type="datetimeFigureOut">
              <a:rPr lang="en-US" dirty="0"/>
              <a:pPr/>
              <a:t>4/22/2016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2"/>
          <p:cNvSpPr>
            <a:spLocks noGrp="1"/>
          </p:cNvSpPr>
          <p:nvPr>
            <p:ph type="dt" sz="half" idx="10"/>
          </p:nvPr>
        </p:nvSpPr>
        <p:spPr/>
        <p:txBody>
          <a:bodyPr/>
          <a:lstStyle/>
          <a:p>
            <a:fld id="{097649AC-CB8F-4FF1-9A34-5861C74DD0A7}" type="datetimeFigureOut">
              <a:rPr lang="en-US" dirty="0"/>
              <a:pPr/>
              <a:t>4/22/2016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C5CECA-2D3A-4680-9B49-752200DE467C}" type="datetimeFigureOut">
              <a:rPr lang="en-US" dirty="0"/>
              <a:pPr/>
              <a:t>4/22/2016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93643" y="685800"/>
            <a:ext cx="4126860" cy="2023252"/>
          </a:xfrm>
        </p:spPr>
        <p:txBody>
          <a:bodyPr anchor="b">
            <a:normAutofit/>
          </a:bodyPr>
          <a:lstStyle>
            <a:lvl1pPr algn="ctr">
              <a:defRPr sz="3600"/>
            </a:lvl1pPr>
          </a:lstStyle>
          <a:p>
            <a:r>
              <a:rPr lang="fr-FR" smtClean="0"/>
              <a:t>Modifiez le style du titre</a:t>
            </a:r>
            <a:endParaRPr lang="en-US" dirty="0"/>
          </a:p>
        </p:txBody>
      </p:sp>
      <p:sp>
        <p:nvSpPr>
          <p:cNvPr id="10" name="Content Placeholder 2"/>
          <p:cNvSpPr>
            <a:spLocks noGrp="1"/>
          </p:cNvSpPr>
          <p:nvPr>
            <p:ph sz="quarter" idx="13"/>
          </p:nvPr>
        </p:nvSpPr>
        <p:spPr>
          <a:xfrm>
            <a:off x="5046132" y="685800"/>
            <a:ext cx="6034375" cy="4688785"/>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93642" y="2709052"/>
            <a:ext cx="4126861" cy="2665533"/>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50C3BFE2-83B7-4B0A-B9D3-AB28331082B3}"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685800"/>
            <a:ext cx="6345302" cy="2023252"/>
          </a:xfrm>
        </p:spPr>
        <p:txBody>
          <a:bodyPr anchor="b">
            <a:normAutofit/>
          </a:bodyPr>
          <a:lstStyle>
            <a:lvl1pPr algn="ctr">
              <a:defRPr sz="3600"/>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7482362" y="0"/>
            <a:ext cx="3598146" cy="5071533"/>
          </a:xfrm>
          <a:ln w="57150" cmpd="thinThick">
            <a:solidFill>
              <a:schemeClr val="bg1">
                <a:lumMod val="50000"/>
              </a:schemeClr>
            </a:solidFill>
            <a:miter lim="800000"/>
          </a:ln>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85801" y="2709052"/>
            <a:ext cx="6345301" cy="2362481"/>
          </a:xfrm>
        </p:spPr>
        <p:txBody>
          <a:bodyPr anchor="t">
            <a:normAutofit/>
          </a:bodyPr>
          <a:lstStyle>
            <a:lvl1pPr marL="0" indent="0" algn="ctr">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12EF78E3-FDA3-4D28-AAA2-0B81F349A39D}" type="datetimeFigureOut">
              <a:rPr lang="en-US" dirty="0"/>
              <a:pPr/>
              <a:t>4/22/2016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pPr/>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Brickwork-HD-R1a.jpg"/>
          <p:cNvPicPr>
            <a:picLocks noChangeAspect="1"/>
          </p:cNvPicPr>
          <p:nvPr/>
        </p:nvPicPr>
        <p:blipFill>
          <a:blip r:embed="rId19">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grpSp>
        <p:nvGrpSpPr>
          <p:cNvPr id="10" name="Group 9"/>
          <p:cNvGrpSpPr/>
          <p:nvPr/>
        </p:nvGrpSpPr>
        <p:grpSpPr>
          <a:xfrm>
            <a:off x="-25397" y="0"/>
            <a:ext cx="12005350" cy="6644081"/>
            <a:chOff x="-25397" y="0"/>
            <a:chExt cx="12005350" cy="6644081"/>
          </a:xfrm>
        </p:grpSpPr>
        <p:sp useBgFill="1">
          <p:nvSpPr>
            <p:cNvPr id="11" name="Rectangle 10"/>
            <p:cNvSpPr/>
            <p:nvPr/>
          </p:nvSpPr>
          <p:spPr>
            <a:xfrm>
              <a:off x="1" y="0"/>
              <a:ext cx="11979952" cy="6644081"/>
            </a:xfrm>
            <a:prstGeom prst="rect">
              <a:avLst/>
            </a:prstGeom>
            <a:ln>
              <a:noFill/>
            </a:ln>
            <a:effectLst>
              <a:outerShdw blurRad="98425" dist="76200" dir="4380000" algn="tl" rotWithShape="0">
                <a:srgbClr val="000000">
                  <a:alpha val="68000"/>
                </a:srgbClr>
              </a:outerShdw>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25397" y="0"/>
              <a:ext cx="11773291" cy="6419514"/>
            </a:xfrm>
            <a:custGeom>
              <a:avLst/>
              <a:gdLst/>
              <a:ahLst/>
              <a:cxnLst/>
              <a:rect l="l" t="t" r="r" b="b"/>
              <a:pathLst>
                <a:path w="11773291" h="6419514">
                  <a:moveTo>
                    <a:pt x="11750059" y="0"/>
                  </a:moveTo>
                  <a:lnTo>
                    <a:pt x="11773291" y="6419514"/>
                  </a:lnTo>
                  <a:lnTo>
                    <a:pt x="0" y="6411047"/>
                  </a:lnTo>
                </a:path>
              </a:pathLst>
            </a:custGeom>
            <a:ln w="82550">
              <a:solidFill>
                <a:schemeClr val="tx1">
                  <a:lumMod val="50000"/>
                  <a:lumOff val="50000"/>
                </a:schemeClr>
              </a:solidFill>
              <a:miter lim="800000"/>
            </a:ln>
          </p:spPr>
          <p:style>
            <a:lnRef idx="2">
              <a:schemeClr val="accent1"/>
            </a:lnRef>
            <a:fillRef idx="0">
              <a:schemeClr val="accent1"/>
            </a:fillRef>
            <a:effectRef idx="1">
              <a:schemeClr val="accent1"/>
            </a:effectRef>
            <a:fontRef idx="minor">
              <a:schemeClr val="tx1"/>
            </a:fontRef>
          </p:style>
        </p:sp>
        <p:sp>
          <p:nvSpPr>
            <p:cNvPr id="13" name="Rectangle 12"/>
            <p:cNvSpPr/>
            <p:nvPr/>
          </p:nvSpPr>
          <p:spPr>
            <a:xfrm>
              <a:off x="1" y="5600215"/>
              <a:ext cx="11706512" cy="780581"/>
            </a:xfrm>
            <a:prstGeom prst="rect">
              <a:avLst/>
            </a:prstGeom>
            <a:gradFill flip="none" rotWithShape="1">
              <a:gsLst>
                <a:gs pos="34000">
                  <a:schemeClr val="accent1"/>
                </a:gs>
                <a:gs pos="100000">
                  <a:schemeClr val="accent1">
                    <a:lumMod val="50000"/>
                  </a:schemeClr>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85801" y="685800"/>
            <a:ext cx="10396882" cy="1151965"/>
          </a:xfrm>
          <a:prstGeom prst="rect">
            <a:avLst/>
          </a:prstGeom>
        </p:spPr>
        <p:txBody>
          <a:bodyPr vert="horz" lIns="91440" tIns="45720" rIns="91440" bIns="45720"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85800" y="2063396"/>
            <a:ext cx="10396883" cy="3311189"/>
          </a:xfrm>
          <a:prstGeom prst="rect">
            <a:avLst/>
          </a:prstGeom>
        </p:spPr>
        <p:txBody>
          <a:bodyPr vert="horz" lIns="91440" tIns="45720" rIns="91440" bIns="45720" rtlCol="0" anchor="ctr">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7298083" y="5757334"/>
            <a:ext cx="3784600" cy="498470"/>
          </a:xfrm>
          <a:prstGeom prst="rect">
            <a:avLst/>
          </a:prstGeom>
        </p:spPr>
        <p:txBody>
          <a:bodyPr vert="horz" lIns="91440" tIns="45720" rIns="91440" bIns="45720" rtlCol="0" anchor="ctr"/>
          <a:lstStyle>
            <a:lvl1pPr algn="r">
              <a:defRPr sz="3200" cap="all" baseline="0">
                <a:solidFill>
                  <a:schemeClr val="accent1">
                    <a:lumMod val="50000"/>
                  </a:schemeClr>
                </a:solidFill>
              </a:defRPr>
            </a:lvl1pPr>
          </a:lstStyle>
          <a:p>
            <a:fld id="{C35BB1C6-BF8F-4481-8AB2-603A1C8A906A}" type="datetimeFigureOut">
              <a:rPr lang="en-US" dirty="0"/>
              <a:pPr/>
              <a:t>4/22/2016</a:t>
            </a:fld>
            <a:endParaRPr lang="en-US" dirty="0"/>
          </a:p>
        </p:txBody>
      </p:sp>
      <p:sp>
        <p:nvSpPr>
          <p:cNvPr id="5" name="Footer Placeholder 4"/>
          <p:cNvSpPr>
            <a:spLocks noGrp="1"/>
          </p:cNvSpPr>
          <p:nvPr>
            <p:ph type="ftr" sz="quarter" idx="3"/>
          </p:nvPr>
        </p:nvSpPr>
        <p:spPr>
          <a:xfrm>
            <a:off x="685801" y="5757334"/>
            <a:ext cx="5499719" cy="498470"/>
          </a:xfrm>
          <a:prstGeom prst="rect">
            <a:avLst/>
          </a:prstGeom>
        </p:spPr>
        <p:txBody>
          <a:bodyPr vert="horz" lIns="91440" tIns="45720" rIns="91440" bIns="45720" rtlCol="0" anchor="ctr"/>
          <a:lstStyle>
            <a:lvl1pPr algn="l">
              <a:defRPr sz="3200" cap="all" baseline="0">
                <a:solidFill>
                  <a:schemeClr val="accent1">
                    <a:lumMod val="50000"/>
                  </a:schemeClr>
                </a:solidFill>
              </a:defRPr>
            </a:lvl1pPr>
          </a:lstStyle>
          <a:p>
            <a:endParaRPr lang="en-US" dirty="0"/>
          </a:p>
        </p:txBody>
      </p:sp>
      <p:sp>
        <p:nvSpPr>
          <p:cNvPr id="6" name="Slide Number Placeholder 5"/>
          <p:cNvSpPr>
            <a:spLocks noGrp="1"/>
          </p:cNvSpPr>
          <p:nvPr>
            <p:ph type="sldNum" sz="quarter" idx="4"/>
          </p:nvPr>
        </p:nvSpPr>
        <p:spPr>
          <a:xfrm>
            <a:off x="6287121" y="5757334"/>
            <a:ext cx="907186" cy="498470"/>
          </a:xfrm>
          <a:prstGeom prst="rect">
            <a:avLst/>
          </a:prstGeom>
        </p:spPr>
        <p:txBody>
          <a:bodyPr vert="horz" lIns="91440" tIns="45720" rIns="91440" bIns="45720" rtlCol="0" anchor="ctr"/>
          <a:lstStyle>
            <a:lvl1pPr algn="ctr">
              <a:defRPr sz="3200" cap="all" baseline="0">
                <a:solidFill>
                  <a:schemeClr val="accent1">
                    <a:lumMod val="50000"/>
                  </a:schemeClr>
                </a:solidFill>
              </a:defRPr>
            </a:lvl1pPr>
          </a:lstStyle>
          <a:p>
            <a:fld id="{6D22F896-40B5-4ADD-8801-0D06FADFA095}" type="slidenum">
              <a:rPr lang="en-US" dirty="0"/>
              <a:pPr/>
              <a:t>‹N°›</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xml"/><Relationship Id="rId1" Type="http://schemas.openxmlformats.org/officeDocument/2006/relationships/vmlDrawing" Target="../drawings/vmlDrawing2.v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0"/>
            <a:ext cx="11991109" cy="673485"/>
          </a:xfrm>
        </p:spPr>
        <p:txBody>
          <a:bodyPr>
            <a:normAutofit/>
          </a:bodyPr>
          <a:lstStyle/>
          <a:p>
            <a:r>
              <a:rPr lang="fr-FR" sz="3200" dirty="0">
                <a:solidFill>
                  <a:srgbClr val="FF0000"/>
                </a:solidFill>
              </a:rPr>
              <a:t>3</a:t>
            </a:r>
            <a:r>
              <a:rPr lang="fr-FR" sz="3200" baseline="30000" dirty="0">
                <a:solidFill>
                  <a:srgbClr val="FF0000"/>
                </a:solidFill>
              </a:rPr>
              <a:t>ème</a:t>
            </a:r>
            <a:r>
              <a:rPr lang="fr-FR" sz="3200" dirty="0">
                <a:solidFill>
                  <a:srgbClr val="FF0000"/>
                </a:solidFill>
              </a:rPr>
              <a:t> EDTION DE LA SEMAINE NATIONALE DE LA </a:t>
            </a:r>
            <a:r>
              <a:rPr lang="fr-FR" sz="3200" dirty="0" smtClean="0">
                <a:solidFill>
                  <a:srgbClr val="FF0000"/>
                </a:solidFill>
              </a:rPr>
              <a:t>QUALITE  (SENAQ 2016)</a:t>
            </a:r>
            <a:endParaRPr lang="fr-FR" sz="3200" dirty="0"/>
          </a:p>
        </p:txBody>
      </p:sp>
      <p:sp>
        <p:nvSpPr>
          <p:cNvPr id="3" name="Espace réservé du texte 2"/>
          <p:cNvSpPr>
            <a:spLocks noGrp="1"/>
          </p:cNvSpPr>
          <p:nvPr>
            <p:ph type="body" sz="half" idx="13"/>
          </p:nvPr>
        </p:nvSpPr>
        <p:spPr>
          <a:xfrm>
            <a:off x="145472" y="1018309"/>
            <a:ext cx="11700163" cy="1558636"/>
          </a:xfrm>
        </p:spPr>
        <p:txBody>
          <a:bodyPr>
            <a:noAutofit/>
          </a:bodyPr>
          <a:lstStyle/>
          <a:p>
            <a:pPr algn="ctr"/>
            <a:r>
              <a:rPr lang="fr-FR" sz="2400" dirty="0" smtClean="0"/>
              <a:t>THEME CENTRAL : Normes et evaluatioN de la conformite au cœur des </a:t>
            </a:r>
            <a:r>
              <a:rPr lang="fr-FR" sz="2400" dirty="0" err="1" smtClean="0"/>
              <a:t>strategies</a:t>
            </a:r>
            <a:r>
              <a:rPr lang="fr-FR" sz="2400" dirty="0" smtClean="0"/>
              <a:t> de </a:t>
            </a:r>
            <a:r>
              <a:rPr lang="fr-FR" sz="2400" dirty="0" err="1" smtClean="0"/>
              <a:t>creation</a:t>
            </a:r>
            <a:r>
              <a:rPr lang="fr-FR" sz="2400" dirty="0" smtClean="0"/>
              <a:t> des richesses et d’emploi</a:t>
            </a:r>
            <a:endParaRPr lang="fr-FR" sz="2400" dirty="0"/>
          </a:p>
        </p:txBody>
      </p:sp>
      <p:sp>
        <p:nvSpPr>
          <p:cNvPr id="4" name="Espace réservé du texte 3"/>
          <p:cNvSpPr>
            <a:spLocks noGrp="1"/>
          </p:cNvSpPr>
          <p:nvPr>
            <p:ph type="body" sz="half" idx="2"/>
          </p:nvPr>
        </p:nvSpPr>
        <p:spPr>
          <a:xfrm>
            <a:off x="-2" y="1932708"/>
            <a:ext cx="11700163" cy="2992581"/>
          </a:xfrm>
        </p:spPr>
        <p:txBody>
          <a:bodyPr>
            <a:normAutofit fontScale="92500"/>
          </a:bodyPr>
          <a:lstStyle/>
          <a:p>
            <a:r>
              <a:rPr lang="fr-FR" sz="5700" dirty="0" smtClean="0">
                <a:solidFill>
                  <a:srgbClr val="00B050"/>
                </a:solidFill>
              </a:rPr>
              <a:t> </a:t>
            </a:r>
            <a:r>
              <a:rPr lang="fr-FR" sz="6600" dirty="0" err="1" smtClean="0">
                <a:solidFill>
                  <a:srgbClr val="00B050"/>
                </a:solidFill>
              </a:rPr>
              <a:t>rOLE</a:t>
            </a:r>
            <a:r>
              <a:rPr lang="fr-FR" sz="6600" dirty="0" smtClean="0">
                <a:solidFill>
                  <a:srgbClr val="00B050"/>
                </a:solidFill>
              </a:rPr>
              <a:t> DE LA NORMALISATION DANS LA PROTECTION DE L’INDUSTRIE LOCALE</a:t>
            </a:r>
          </a:p>
          <a:p>
            <a:endParaRPr lang="fr-FR" dirty="0"/>
          </a:p>
        </p:txBody>
      </p:sp>
      <p:sp>
        <p:nvSpPr>
          <p:cNvPr id="6" name="Text Box 6"/>
          <p:cNvSpPr txBox="1">
            <a:spLocks noChangeArrowheads="1"/>
          </p:cNvSpPr>
          <p:nvPr/>
        </p:nvSpPr>
        <p:spPr bwMode="auto">
          <a:xfrm>
            <a:off x="-145476" y="4818289"/>
            <a:ext cx="3700532" cy="8156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a:spcBef>
                <a:spcPct val="50000"/>
              </a:spcBef>
              <a:buClrTx/>
              <a:buSzTx/>
              <a:buFontTx/>
              <a:buNone/>
            </a:pPr>
            <a:r>
              <a:rPr lang="fr-FR" altLang="fr-FR" sz="1800" b="1" dirty="0">
                <a:solidFill>
                  <a:srgbClr val="0070C0"/>
                </a:solidFill>
                <a:latin typeface="Times New Roman" panose="02020603050405020304" pitchFamily="18" charset="0"/>
              </a:rPr>
              <a:t>Par </a:t>
            </a:r>
            <a:r>
              <a:rPr lang="fr-FR" altLang="fr-FR" sz="1800" b="1" dirty="0" smtClean="0">
                <a:solidFill>
                  <a:srgbClr val="0070C0"/>
                </a:solidFill>
                <a:latin typeface="Times New Roman" panose="02020603050405020304" pitchFamily="18" charset="0"/>
              </a:rPr>
              <a:t> </a:t>
            </a:r>
            <a:r>
              <a:rPr lang="fr-FR" altLang="fr-FR" sz="2000" b="1" dirty="0" smtClean="0">
                <a:solidFill>
                  <a:srgbClr val="0070C0"/>
                </a:solidFill>
                <a:latin typeface="Times New Roman" panose="02020603050405020304" pitchFamily="18" charset="0"/>
              </a:rPr>
              <a:t>Martin </a:t>
            </a:r>
            <a:r>
              <a:rPr lang="fr-FR" altLang="fr-FR" sz="2000" b="1" dirty="0">
                <a:solidFill>
                  <a:srgbClr val="0070C0"/>
                </a:solidFill>
                <a:latin typeface="Times New Roman" panose="02020603050405020304" pitchFamily="18" charset="0"/>
              </a:rPr>
              <a:t>YANKWA</a:t>
            </a:r>
          </a:p>
          <a:p>
            <a:pPr algn="ctr">
              <a:spcBef>
                <a:spcPct val="50000"/>
              </a:spcBef>
              <a:buClrTx/>
              <a:buSzTx/>
              <a:buFontTx/>
              <a:buNone/>
            </a:pPr>
            <a:r>
              <a:rPr lang="fr-FR" altLang="fr-FR" sz="1800" b="1" dirty="0">
                <a:latin typeface="Times New Roman" panose="02020603050405020304" pitchFamily="18" charset="0"/>
              </a:rPr>
              <a:t>Inspecteur Général </a:t>
            </a:r>
            <a:r>
              <a:rPr lang="fr-FR" altLang="fr-FR" sz="1800" b="1" dirty="0" smtClean="0">
                <a:latin typeface="Times New Roman" panose="02020603050405020304" pitchFamily="18" charset="0"/>
              </a:rPr>
              <a:t>/ MINMIDT</a:t>
            </a:r>
            <a:endParaRPr lang="fr-FR" altLang="fr-FR" sz="1800" b="1" dirty="0">
              <a:latin typeface="Times New Roman" panose="02020603050405020304" pitchFamily="18" charset="0"/>
            </a:endParaRPr>
          </a:p>
        </p:txBody>
      </p:sp>
      <p:sp>
        <p:nvSpPr>
          <p:cNvPr id="7" name="Text Box 6"/>
          <p:cNvSpPr txBox="1">
            <a:spLocks noChangeArrowheads="1"/>
          </p:cNvSpPr>
          <p:nvPr/>
        </p:nvSpPr>
        <p:spPr bwMode="auto">
          <a:xfrm>
            <a:off x="8818324" y="5226093"/>
            <a:ext cx="3700532"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lr>
                <a:schemeClr val="hlink"/>
              </a:buClr>
              <a:buSzPct val="65000"/>
              <a:buFont typeface="Wingdings" panose="05000000000000000000" pitchFamily="2" charset="2"/>
              <a:buChar char="n"/>
              <a:defRPr sz="3200">
                <a:solidFill>
                  <a:schemeClr val="tx1"/>
                </a:solidFill>
                <a:latin typeface="Tahoma" panose="020B0604030504040204" pitchFamily="34" charset="0"/>
                <a:cs typeface="Arial" panose="020B0604020202020204" pitchFamily="34" charset="0"/>
              </a:defRPr>
            </a:lvl1pPr>
            <a:lvl2pPr marL="742950" indent="-285750">
              <a:spcBef>
                <a:spcPct val="20000"/>
              </a:spcBef>
              <a:buClr>
                <a:schemeClr val="folHlink"/>
              </a:buClr>
              <a:buSzPct val="65000"/>
              <a:buFont typeface="Wingdings" panose="05000000000000000000" pitchFamily="2" charset="2"/>
              <a:buChar char="n"/>
              <a:defRPr sz="2800">
                <a:solidFill>
                  <a:schemeClr val="tx1"/>
                </a:solidFill>
                <a:latin typeface="Tahoma" panose="020B0604030504040204" pitchFamily="34" charset="0"/>
                <a:cs typeface="Arial" panose="020B0604020202020204" pitchFamily="34" charset="0"/>
              </a:defRPr>
            </a:lvl2pPr>
            <a:lvl3pPr marL="1143000" indent="-228600">
              <a:spcBef>
                <a:spcPct val="20000"/>
              </a:spcBef>
              <a:buClr>
                <a:schemeClr val="hlink"/>
              </a:buClr>
              <a:buSzPct val="65000"/>
              <a:buFont typeface="Wingdings" panose="05000000000000000000" pitchFamily="2" charset="2"/>
              <a:buChar char="n"/>
              <a:defRPr sz="2400">
                <a:solidFill>
                  <a:schemeClr val="tx1"/>
                </a:solidFill>
                <a:latin typeface="Tahoma" panose="020B0604030504040204" pitchFamily="34" charset="0"/>
                <a:cs typeface="Arial" panose="020B0604020202020204" pitchFamily="34" charset="0"/>
              </a:defRPr>
            </a:lvl3pPr>
            <a:lvl4pPr marL="1600200" indent="-228600">
              <a:spcBef>
                <a:spcPct val="20000"/>
              </a:spcBef>
              <a:buClr>
                <a:schemeClr val="fo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4pPr>
            <a:lvl5pPr marL="2057400" indent="-228600">
              <a:spcBef>
                <a:spcPct val="20000"/>
              </a:spcBef>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20000"/>
              </a:spcBef>
              <a:spcAft>
                <a:spcPct val="0"/>
              </a:spcAft>
              <a:buClr>
                <a:schemeClr val="hlink"/>
              </a:buClr>
              <a:buSzPct val="65000"/>
              <a:buFont typeface="Wingdings" panose="05000000000000000000" pitchFamily="2" charset="2"/>
              <a:buChar char="n"/>
              <a:defRPr sz="2000">
                <a:solidFill>
                  <a:schemeClr val="tx1"/>
                </a:solidFill>
                <a:latin typeface="Tahoma" panose="020B0604030504040204" pitchFamily="34" charset="0"/>
                <a:cs typeface="Arial" panose="020B0604020202020204" pitchFamily="34" charset="0"/>
              </a:defRPr>
            </a:lvl9pPr>
          </a:lstStyle>
          <a:p>
            <a:pPr algn="ctr">
              <a:spcBef>
                <a:spcPct val="50000"/>
              </a:spcBef>
              <a:buClrTx/>
              <a:buSzTx/>
              <a:buNone/>
            </a:pPr>
            <a:r>
              <a:rPr lang="fr-FR" sz="1800" b="1" dirty="0" smtClean="0"/>
              <a:t>AVRIL 2016</a:t>
            </a:r>
            <a:endParaRPr lang="en-US" sz="1800" b="1" dirty="0"/>
          </a:p>
        </p:txBody>
      </p:sp>
    </p:spTree>
    <p:extLst>
      <p:ext uri="{BB962C8B-B14F-4D97-AF65-F5344CB8AC3E}">
        <p14:creationId xmlns:p14="http://schemas.microsoft.com/office/powerpoint/2010/main" xmlns="" val="36681715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sz="quarter" idx="13"/>
          </p:nvPr>
        </p:nvSpPr>
        <p:spPr>
          <a:xfrm>
            <a:off x="1733797" y="96253"/>
            <a:ext cx="9996416" cy="5137483"/>
          </a:xfrm>
        </p:spPr>
        <p:txBody>
          <a:bodyPr>
            <a:normAutofit fontScale="77500" lnSpcReduction="20000"/>
          </a:bodyPr>
          <a:lstStyle/>
          <a:p>
            <a:pPr algn="ctr">
              <a:defRPr/>
            </a:pPr>
            <a:r>
              <a:rPr lang="fr-FR" sz="3900" dirty="0" smtClean="0">
                <a:solidFill>
                  <a:schemeClr val="accent1"/>
                </a:solidFill>
              </a:rPr>
              <a:t>CONCLUSION</a:t>
            </a:r>
          </a:p>
          <a:p>
            <a:pPr algn="ctr">
              <a:defRPr/>
            </a:pPr>
            <a:endParaRPr lang="fr-FR" sz="3900" dirty="0" smtClean="0"/>
          </a:p>
          <a:p>
            <a:pPr>
              <a:defRPr/>
            </a:pPr>
            <a:r>
              <a:rPr lang="fr-FR" sz="4600" dirty="0" smtClean="0"/>
              <a:t>Succès </a:t>
            </a:r>
            <a:r>
              <a:rPr lang="fr-FR" sz="4600" dirty="0"/>
              <a:t>de la politique de substitution des importations au plan </a:t>
            </a:r>
            <a:r>
              <a:rPr lang="fr-FR" sz="4600" dirty="0" smtClean="0"/>
              <a:t>national</a:t>
            </a:r>
          </a:p>
          <a:p>
            <a:pPr>
              <a:defRPr/>
            </a:pPr>
            <a:endParaRPr lang="fr-FR" sz="4600" dirty="0"/>
          </a:p>
          <a:p>
            <a:pPr>
              <a:defRPr/>
            </a:pPr>
            <a:r>
              <a:rPr lang="fr-FR" sz="4600" dirty="0"/>
              <a:t>Le nombre de branches passe de 6 à 9 avec environ 800 unités industrielles de taille moyenne CONTRE une centaine à l’Indépendance</a:t>
            </a:r>
            <a:r>
              <a:rPr lang="fr-FR" sz="2900" b="1" dirty="0"/>
              <a:t>.</a:t>
            </a:r>
            <a:endParaRPr lang="fr-FR" sz="2900" dirty="0"/>
          </a:p>
          <a:p>
            <a:endParaRPr lang="fr-FR" dirty="0"/>
          </a:p>
        </p:txBody>
      </p:sp>
      <p:sp>
        <p:nvSpPr>
          <p:cNvPr id="5"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FF0000"/>
                </a:solidFill>
              </a:rPr>
              <a:t>1.1- </a:t>
            </a:r>
            <a:r>
              <a:rPr lang="fr-FR" sz="5600" dirty="0" err="1" smtClean="0">
                <a:solidFill>
                  <a:srgbClr val="FF0000"/>
                </a:solidFill>
              </a:rPr>
              <a:t>Apogee</a:t>
            </a:r>
            <a:endParaRPr lang="fr-FR" sz="5600" dirty="0">
              <a:solidFill>
                <a:srgbClr val="FF000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257072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18" y="318037"/>
            <a:ext cx="10396882" cy="541420"/>
          </a:xfrm>
        </p:spPr>
        <p:txBody>
          <a:bodyPr>
            <a:normAutofit fontScale="90000"/>
          </a:bodyPr>
          <a:lstStyle/>
          <a:p>
            <a:r>
              <a:rPr lang="fr-FR" dirty="0">
                <a:solidFill>
                  <a:srgbClr val="FF0000"/>
                </a:solidFill>
              </a:rPr>
              <a:t>2-Le </a:t>
            </a:r>
            <a:r>
              <a:rPr lang="fr-FR" dirty="0" err="1" smtClean="0">
                <a:solidFill>
                  <a:srgbClr val="FF0000"/>
                </a:solidFill>
              </a:rPr>
              <a:t>declin</a:t>
            </a:r>
            <a:r>
              <a:rPr lang="fr-FR" dirty="0" smtClean="0">
                <a:solidFill>
                  <a:srgbClr val="FF0000"/>
                </a:solidFill>
              </a:rPr>
              <a:t> (1987-1994)</a:t>
            </a:r>
            <a:r>
              <a:rPr lang="fr-FR" dirty="0">
                <a:solidFill>
                  <a:srgbClr val="0070C0"/>
                </a:solidFill>
              </a:rPr>
              <a:t/>
            </a:r>
            <a:br>
              <a:rPr lang="fr-FR" dirty="0">
                <a:solidFill>
                  <a:srgbClr val="0070C0"/>
                </a:solidFill>
              </a:rPr>
            </a:br>
            <a:endParaRPr lang="fr-FR" dirty="0"/>
          </a:p>
        </p:txBody>
      </p:sp>
      <p:sp>
        <p:nvSpPr>
          <p:cNvPr id="5" name="Espace réservé du contenu 2"/>
          <p:cNvSpPr>
            <a:spLocks noGrp="1"/>
          </p:cNvSpPr>
          <p:nvPr>
            <p:ph sz="quarter" idx="13"/>
          </p:nvPr>
        </p:nvSpPr>
        <p:spPr>
          <a:xfrm>
            <a:off x="1433513" y="1365250"/>
            <a:ext cx="10394950" cy="4241465"/>
          </a:xfrm>
        </p:spPr>
        <p:txBody>
          <a:bodyPr>
            <a:normAutofit/>
          </a:bodyPr>
          <a:lstStyle/>
          <a:p>
            <a:pPr marL="0" indent="0">
              <a:buNone/>
              <a:defRPr/>
            </a:pPr>
            <a:endParaRPr lang="fr-FR" sz="2800" dirty="0" smtClean="0">
              <a:solidFill>
                <a:srgbClr val="FF0000"/>
              </a:solidFill>
            </a:endParaRPr>
          </a:p>
          <a:p>
            <a:pPr>
              <a:defRPr/>
            </a:pPr>
            <a:endParaRPr lang="fr-FR" sz="2800" dirty="0" smtClean="0">
              <a:solidFill>
                <a:srgbClr val="FF0000"/>
              </a:solidFill>
            </a:endParaRPr>
          </a:p>
        </p:txBody>
      </p:sp>
      <p:graphicFrame>
        <p:nvGraphicFramePr>
          <p:cNvPr id="6" name="Group 2"/>
          <p:cNvGraphicFramePr>
            <a:graphicFrameLocks noGrp="1"/>
          </p:cNvGraphicFramePr>
          <p:nvPr>
            <p:extLst>
              <p:ext uri="{D42A27DB-BD31-4B8C-83A1-F6EECF244321}">
                <p14:modId xmlns:p14="http://schemas.microsoft.com/office/powerpoint/2010/main" xmlns="" val="2340871022"/>
              </p:ext>
            </p:extLst>
          </p:nvPr>
        </p:nvGraphicFramePr>
        <p:xfrm>
          <a:off x="1383631" y="541421"/>
          <a:ext cx="10299032" cy="5393599"/>
        </p:xfrm>
        <a:graphic>
          <a:graphicData uri="http://schemas.openxmlformats.org/drawingml/2006/table">
            <a:tbl>
              <a:tblPr/>
              <a:tblGrid>
                <a:gridCol w="2298891"/>
                <a:gridCol w="4046048"/>
                <a:gridCol w="3954093"/>
              </a:tblGrid>
              <a:tr h="80633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00FF"/>
                          </a:solidFill>
                          <a:effectLst>
                            <a:outerShdw blurRad="38100" dist="38100" dir="2700000" algn="tl">
                              <a:srgbClr val="000000"/>
                            </a:outerShdw>
                          </a:effectLst>
                          <a:latin typeface="Arial" charset="0"/>
                        </a:rPr>
                        <a:t>PERIODE</a:t>
                      </a:r>
                    </a:p>
                  </a:txBody>
                  <a:tcPr marT="45710" marB="4571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00FF"/>
                          </a:solidFill>
                          <a:effectLst>
                            <a:outerShdw blurRad="38100" dist="38100" dir="2700000" algn="tl">
                              <a:srgbClr val="000000"/>
                            </a:outerShdw>
                          </a:effectLst>
                          <a:latin typeface="Arial" charset="0"/>
                        </a:rPr>
                        <a:t>CADRE INCITATIF</a:t>
                      </a:r>
                    </a:p>
                  </a:txBody>
                  <a:tcPr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00FF"/>
                          </a:solidFill>
                          <a:effectLst>
                            <a:outerShdw blurRad="38100" dist="38100" dir="2700000" algn="tl">
                              <a:srgbClr val="000000"/>
                            </a:outerShdw>
                          </a:effectLst>
                          <a:latin typeface="Arial" charset="0"/>
                        </a:rPr>
                        <a:t>INSTITUTIONS</a:t>
                      </a:r>
                    </a:p>
                  </a:txBody>
                  <a:tcPr marT="45710" marB="45710"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4587267">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400" b="1" i="1" u="none" strike="noStrike" cap="none" normalizeH="0" baseline="0" dirty="0" smtClean="0">
                          <a:ln>
                            <a:noFill/>
                          </a:ln>
                          <a:solidFill>
                            <a:schemeClr val="tx1"/>
                          </a:solidFill>
                          <a:effectLst/>
                          <a:latin typeface="Arial" charset="0"/>
                        </a:rPr>
                        <a:t>2</a:t>
                      </a:r>
                      <a:r>
                        <a:rPr kumimoji="0" lang="fr-FR" sz="2400" b="1" i="1" u="none" strike="noStrike" cap="none" normalizeH="0" baseline="30000" dirty="0" smtClean="0">
                          <a:ln>
                            <a:noFill/>
                          </a:ln>
                          <a:solidFill>
                            <a:schemeClr val="tx1"/>
                          </a:solidFill>
                          <a:effectLst/>
                          <a:latin typeface="Arial" charset="0"/>
                        </a:rPr>
                        <a:t>ème</a:t>
                      </a:r>
                      <a:r>
                        <a:rPr kumimoji="0" lang="fr-FR" sz="2400" b="1" i="1" u="none" strike="noStrike" cap="none" normalizeH="0" baseline="0" dirty="0" smtClean="0">
                          <a:ln>
                            <a:noFill/>
                          </a:ln>
                          <a:solidFill>
                            <a:schemeClr val="tx1"/>
                          </a:solidFill>
                          <a:effectLst/>
                          <a:latin typeface="Arial" charset="0"/>
                        </a:rPr>
                        <a:t> Phase</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2400" b="1" i="1"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1" i="0" u="none" strike="noStrike" cap="none" normalizeH="0" baseline="0" dirty="0" smtClean="0">
                          <a:ln>
                            <a:noFill/>
                          </a:ln>
                          <a:solidFill>
                            <a:schemeClr val="tx1"/>
                          </a:solidFill>
                          <a:effectLst/>
                          <a:latin typeface="Arial" charset="0"/>
                        </a:rPr>
                        <a:t>1990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2000" b="1" i="0"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2000" b="1" i="0" u="none" strike="noStrike" cap="none" normalizeH="0" baseline="0" dirty="0" smtClean="0">
                          <a:ln>
                            <a:noFill/>
                          </a:ln>
                          <a:solidFill>
                            <a:schemeClr val="tx1"/>
                          </a:solidFill>
                          <a:effectLst/>
                          <a:latin typeface="Arial" charset="0"/>
                        </a:rPr>
                        <a:t>2002</a:t>
                      </a:r>
                    </a:p>
                  </a:txBody>
                  <a:tcPr marT="45710" marB="4571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6600"/>
                          </a:solidFill>
                          <a:effectLst/>
                          <a:latin typeface="Arial" charset="0"/>
                        </a:rPr>
                        <a:t>MODE D’INDUSTRIALISATION INTEGRANT PROMOTION DES EXPORTATIONS</a:t>
                      </a:r>
                    </a:p>
                    <a:p>
                      <a:pPr marL="187325" marR="0" lvl="0" indent="-187325" algn="ctr" defTabSz="914400" rtl="0" eaLnBrk="1" fontAlgn="base" latinLnBrk="0" hangingPunct="1">
                        <a:lnSpc>
                          <a:spcPct val="100000"/>
                        </a:lnSpc>
                        <a:spcBef>
                          <a:spcPct val="20000"/>
                        </a:spcBef>
                        <a:spcAft>
                          <a:spcPct val="0"/>
                        </a:spcAft>
                        <a:buClrTx/>
                        <a:buSzTx/>
                        <a:buFontTx/>
                        <a:buNone/>
                        <a:tabLst/>
                      </a:pPr>
                      <a:endParaRPr kumimoji="0" lang="fr-FR" sz="2000" b="1" i="0" u="none" strike="noStrike" cap="none" normalizeH="0" baseline="0" dirty="0" smtClean="0">
                        <a:ln>
                          <a:noFill/>
                        </a:ln>
                        <a:solidFill>
                          <a:schemeClr val="tx1"/>
                        </a:solidFill>
                        <a:effectLst/>
                        <a:latin typeface="Arial" charset="0"/>
                      </a:endParaRPr>
                    </a:p>
                    <a:p>
                      <a:pPr marL="187325" marR="0" lvl="0" indent="-187325" algn="l" defTabSz="914400" rtl="0" eaLnBrk="1" fontAlgn="base" latinLnBrk="0" hangingPunct="1">
                        <a:lnSpc>
                          <a:spcPct val="100000"/>
                        </a:lnSpc>
                        <a:spcBef>
                          <a:spcPct val="20000"/>
                        </a:spcBef>
                        <a:spcAft>
                          <a:spcPct val="0"/>
                        </a:spcAft>
                        <a:buClrTx/>
                        <a:buSzTx/>
                        <a:buFont typeface="Wingdings" pitchFamily="2" charset="2"/>
                        <a:buChar char="Ø"/>
                        <a:tabLst/>
                      </a:pPr>
                      <a:r>
                        <a:rPr kumimoji="0" lang="fr-FR" sz="2000" b="1" i="0" u="none" strike="noStrike" cap="none" normalizeH="0" baseline="0" dirty="0" smtClean="0">
                          <a:ln>
                            <a:noFill/>
                          </a:ln>
                          <a:solidFill>
                            <a:schemeClr val="tx1"/>
                          </a:solidFill>
                          <a:effectLst/>
                          <a:latin typeface="Arial" charset="0"/>
                        </a:rPr>
                        <a:t>Ordonnance N° 90/007 du 08/11/1990 portant Code des Investissements du Cameroun</a:t>
                      </a:r>
                    </a:p>
                    <a:p>
                      <a:pPr marL="187325" marR="0" lvl="0" indent="-187325" algn="l" defTabSz="914400" rtl="0" eaLnBrk="1" fontAlgn="base" latinLnBrk="0" hangingPunct="1">
                        <a:lnSpc>
                          <a:spcPct val="100000"/>
                        </a:lnSpc>
                        <a:spcBef>
                          <a:spcPct val="20000"/>
                        </a:spcBef>
                        <a:spcAft>
                          <a:spcPct val="0"/>
                        </a:spcAft>
                        <a:buClrTx/>
                        <a:buSzTx/>
                        <a:buFont typeface="Wingdings" pitchFamily="2" charset="2"/>
                        <a:buChar char="Ø"/>
                        <a:tabLst/>
                      </a:pPr>
                      <a:r>
                        <a:rPr kumimoji="0" lang="fr-FR" sz="2000" b="1" i="0" u="none" strike="noStrike" cap="none" normalizeH="0" baseline="0" dirty="0" smtClean="0">
                          <a:ln>
                            <a:noFill/>
                          </a:ln>
                          <a:solidFill>
                            <a:schemeClr val="tx1"/>
                          </a:solidFill>
                          <a:effectLst/>
                          <a:latin typeface="Arial" charset="0"/>
                        </a:rPr>
                        <a:t>Loi N° 90/023 10/08/1990 portant Régime de la Zone Franche et Industrielle au Cameroun</a:t>
                      </a:r>
                    </a:p>
                    <a:p>
                      <a:pPr marL="187325" marR="0" lvl="0" indent="-187325" algn="l" defTabSz="914400" rtl="0" eaLnBrk="1" fontAlgn="base" latinLnBrk="0" hangingPunct="1">
                        <a:lnSpc>
                          <a:spcPct val="100000"/>
                        </a:lnSpc>
                        <a:spcBef>
                          <a:spcPct val="20000"/>
                        </a:spcBef>
                        <a:spcAft>
                          <a:spcPct val="0"/>
                        </a:spcAft>
                        <a:buClrTx/>
                        <a:buSzTx/>
                        <a:buFont typeface="Wingdings" pitchFamily="2" charset="2"/>
                        <a:buNone/>
                        <a:tabLst/>
                      </a:pPr>
                      <a:endParaRPr kumimoji="0" lang="fr-FR" sz="2000" b="1" i="0" u="none" strike="noStrike" cap="none" normalizeH="0" baseline="0" dirty="0" smtClean="0">
                        <a:ln>
                          <a:noFill/>
                        </a:ln>
                        <a:solidFill>
                          <a:schemeClr val="tx1"/>
                        </a:solidFill>
                        <a:effectLst/>
                        <a:latin typeface="Arial" charset="0"/>
                      </a:endParaRPr>
                    </a:p>
                  </a:txBody>
                  <a:tcPr marT="45710" marB="4571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2000" b="1" i="0" u="none" strike="noStrike" cap="none" normalizeH="0" baseline="0" dirty="0" smtClean="0">
                          <a:ln>
                            <a:noFill/>
                          </a:ln>
                          <a:solidFill>
                            <a:srgbClr val="FF0000"/>
                          </a:solidFill>
                          <a:effectLst/>
                          <a:latin typeface="Arial" charset="0"/>
                        </a:rPr>
                        <a:t>Principaux instruments de développement</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Création de la CGCI</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Création de l’ONZFI</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Création du GUCE</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rgbClr val="FF0000"/>
                          </a:solidFill>
                          <a:effectLst/>
                          <a:latin typeface="Arial" charset="0"/>
                        </a:rPr>
                        <a:t>DEMANTELEMENT</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*FOGAPE, *BCD, *CAPME</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CNCE</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PLAN QUINQUENAL</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*2</a:t>
                      </a:r>
                      <a:r>
                        <a:rPr kumimoji="0" lang="fr-FR" sz="2000" b="1" i="0" u="none" strike="noStrike" cap="none" normalizeH="0" baseline="30000" dirty="0" smtClean="0">
                          <a:ln>
                            <a:noFill/>
                          </a:ln>
                          <a:solidFill>
                            <a:schemeClr val="tx1"/>
                          </a:solidFill>
                          <a:effectLst/>
                          <a:latin typeface="Arial" charset="0"/>
                        </a:rPr>
                        <a:t>ème</a:t>
                      </a:r>
                      <a:r>
                        <a:rPr kumimoji="0" lang="fr-FR" sz="2000" b="1" i="0" u="none" strike="noStrike" cap="none" normalizeH="0" baseline="0" dirty="0" smtClean="0">
                          <a:ln>
                            <a:noFill/>
                          </a:ln>
                          <a:solidFill>
                            <a:schemeClr val="tx1"/>
                          </a:solidFill>
                          <a:effectLst/>
                          <a:latin typeface="Arial" charset="0"/>
                        </a:rPr>
                        <a:t> PDI en  berne 1988</a:t>
                      </a:r>
                    </a:p>
                    <a:p>
                      <a:pPr marL="187325" marR="0" lvl="0" indent="-187325" algn="l" defTabSz="914400" rtl="0" eaLnBrk="1" fontAlgn="base" latinLnBrk="0" hangingPunct="1">
                        <a:lnSpc>
                          <a:spcPct val="100000"/>
                        </a:lnSpc>
                        <a:spcBef>
                          <a:spcPct val="20000"/>
                        </a:spcBef>
                        <a:spcAft>
                          <a:spcPct val="0"/>
                        </a:spcAft>
                        <a:buClrTx/>
                        <a:buSzTx/>
                        <a:buFont typeface="Wingdings 3" pitchFamily="18" charset="2"/>
                        <a:buChar char="¢"/>
                        <a:tabLst/>
                      </a:pPr>
                      <a:r>
                        <a:rPr kumimoji="0" lang="fr-FR" sz="2000" b="1" i="0" u="none" strike="noStrike" cap="none" normalizeH="0" baseline="0" dirty="0" smtClean="0">
                          <a:ln>
                            <a:noFill/>
                          </a:ln>
                          <a:solidFill>
                            <a:schemeClr val="tx1"/>
                          </a:solidFill>
                          <a:effectLst/>
                          <a:latin typeface="Arial" charset="0"/>
                        </a:rPr>
                        <a:t>PLAN D’AJUSTEMENT STRUCTUREL</a:t>
                      </a:r>
                    </a:p>
                  </a:txBody>
                  <a:tcPr marT="45710" marB="4571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FF0000"/>
                </a:solidFill>
              </a:rPr>
              <a:t>1.2-Le </a:t>
            </a:r>
            <a:r>
              <a:rPr lang="fr-FR" sz="5600" dirty="0" err="1" smtClean="0">
                <a:solidFill>
                  <a:srgbClr val="FF0000"/>
                </a:solidFill>
              </a:rPr>
              <a:t>declin</a:t>
            </a:r>
            <a:endParaRPr lang="fr-FR" sz="5600" dirty="0" smtClean="0">
              <a:solidFill>
                <a:srgbClr val="FF000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928008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81299" y="1"/>
            <a:ext cx="10081838" cy="5632311"/>
          </a:xfrm>
          <a:prstGeom prst="rect">
            <a:avLst/>
          </a:prstGeom>
        </p:spPr>
        <p:txBody>
          <a:bodyPr wrap="square">
            <a:spAutoFit/>
          </a:bodyPr>
          <a:lstStyle/>
          <a:p>
            <a:pPr>
              <a:defRPr/>
            </a:pPr>
            <a:r>
              <a:rPr lang="fr-FR" sz="3600" b="1" dirty="0">
                <a:solidFill>
                  <a:srgbClr val="FF0000"/>
                </a:solidFill>
              </a:rPr>
              <a:t>Récession Économique: (1987 – 1993)</a:t>
            </a:r>
          </a:p>
          <a:p>
            <a:pPr>
              <a:defRPr/>
            </a:pPr>
            <a:r>
              <a:rPr lang="fr-FR" sz="3600" dirty="0"/>
              <a:t>Baisse des cours mondiaux (pétrole, café, cacao…), baisse des exportations, du Pib et conséquemment de 50% des  investissements en 1992;</a:t>
            </a:r>
          </a:p>
          <a:p>
            <a:pPr>
              <a:defRPr/>
            </a:pPr>
            <a:r>
              <a:rPr lang="fr-FR" sz="3600" dirty="0"/>
              <a:t>Croissance par phases négatives;</a:t>
            </a:r>
          </a:p>
          <a:p>
            <a:pPr>
              <a:defRPr/>
            </a:pPr>
            <a:r>
              <a:rPr lang="fr-FR" sz="3600" dirty="0"/>
              <a:t>Conséquence: PAS;</a:t>
            </a:r>
          </a:p>
          <a:p>
            <a:pPr>
              <a:defRPr/>
            </a:pPr>
            <a:r>
              <a:rPr lang="fr-FR" sz="3600" dirty="0"/>
              <a:t>étroitesse du marché qui limite l’expansion, d’où la politique de promotion des exportations</a:t>
            </a:r>
          </a:p>
          <a:p>
            <a:pPr>
              <a:defRPr/>
            </a:pPr>
            <a:r>
              <a:rPr lang="fr-FR" sz="3600" dirty="0"/>
              <a:t>Période Noire de  l’Histoire Économique du Cameroun.</a:t>
            </a:r>
          </a:p>
        </p:txBody>
      </p:sp>
      <p:sp>
        <p:nvSpPr>
          <p:cNvPr id="3"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FF0000"/>
                </a:solidFill>
              </a:rPr>
              <a:t>1.2-Le </a:t>
            </a:r>
            <a:r>
              <a:rPr lang="fr-FR" sz="5600" dirty="0" err="1" smtClean="0">
                <a:solidFill>
                  <a:srgbClr val="FF0000"/>
                </a:solidFill>
              </a:rPr>
              <a:t>declin</a:t>
            </a:r>
            <a:endParaRPr lang="fr-FR" sz="5600" dirty="0" smtClean="0">
              <a:solidFill>
                <a:srgbClr val="FF000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648403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2"/>
          <p:cNvSpPr txBox="1">
            <a:spLocks/>
          </p:cNvSpPr>
          <p:nvPr/>
        </p:nvSpPr>
        <p:spPr>
          <a:xfrm rot="21431806">
            <a:off x="1378753" y="250320"/>
            <a:ext cx="10347157" cy="4510295"/>
          </a:xfrm>
          <a:prstGeom prst="rect">
            <a:avLst/>
          </a:prstGeom>
        </p:spPr>
        <p:txBody>
          <a:bodyPr vert="horz" lIns="91440" tIns="45720" rIns="91440" bIns="45720" rtlCol="0" anchor="ctr">
            <a:normAutofit fontScale="77500" lnSpcReduction="20000"/>
          </a:bodyPr>
          <a:lstStyle>
            <a:lvl1pPr marL="228600" indent="-228600" algn="l" defTabSz="914400" rtl="0" eaLnBrk="1" latinLnBrk="0" hangingPunct="1">
              <a:lnSpc>
                <a:spcPct val="120000"/>
              </a:lnSpc>
              <a:spcBef>
                <a:spcPts val="1000"/>
              </a:spcBef>
              <a:buClr>
                <a:schemeClr val="accent1"/>
              </a:buClr>
              <a:buSzPct val="160000"/>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60000"/>
              <a:buFont typeface="Arial" panose="020B0604020202020204" pitchFamily="34" charset="0"/>
              <a:buChar char="•"/>
              <a:defRPr sz="1400" kern="1200" cap="all" baseline="0">
                <a:solidFill>
                  <a:schemeClr val="tx1"/>
                </a:solidFill>
                <a:effectLst/>
                <a:latin typeface="+mn-lt"/>
                <a:ea typeface="+mn-ea"/>
                <a:cs typeface="+mn-cs"/>
              </a:defRPr>
            </a:lvl9pPr>
          </a:lstStyle>
          <a:p>
            <a:pPr>
              <a:defRPr/>
            </a:pPr>
            <a:r>
              <a:rPr lang="fr-FR" sz="3800" dirty="0" smtClean="0">
                <a:solidFill>
                  <a:srgbClr val="00B050"/>
                </a:solidFill>
              </a:rPr>
              <a:t>Fermeture de nombreuses entreprises (plus de 200 </a:t>
            </a:r>
            <a:r>
              <a:rPr lang="fr-FR" sz="3800" dirty="0" err="1" smtClean="0">
                <a:solidFill>
                  <a:srgbClr val="00B050"/>
                </a:solidFill>
              </a:rPr>
              <a:t>unites</a:t>
            </a:r>
            <a:r>
              <a:rPr lang="fr-FR" sz="3800" dirty="0" smtClean="0">
                <a:solidFill>
                  <a:srgbClr val="00B050"/>
                </a:solidFill>
              </a:rPr>
              <a:t>)</a:t>
            </a:r>
          </a:p>
          <a:p>
            <a:pPr>
              <a:lnSpc>
                <a:spcPct val="100000"/>
              </a:lnSpc>
              <a:defRPr/>
            </a:pPr>
            <a:r>
              <a:rPr lang="fr-FR" sz="3300" dirty="0" smtClean="0"/>
              <a:t>- </a:t>
            </a:r>
            <a:r>
              <a:rPr lang="fr-FR" sz="2400" dirty="0" smtClean="0">
                <a:solidFill>
                  <a:srgbClr val="FF0000"/>
                </a:solidFill>
              </a:rPr>
              <a:t>Secteur agro-alimentaire: </a:t>
            </a:r>
            <a:r>
              <a:rPr lang="fr-FR" sz="2100" b="1" dirty="0" smtClean="0"/>
              <a:t>SODEBLÉ, CAMSUCO, BLE D’OR</a:t>
            </a:r>
            <a:endParaRPr lang="fr-FR" sz="2400" b="1" dirty="0" smtClean="0"/>
          </a:p>
          <a:p>
            <a:pPr>
              <a:lnSpc>
                <a:spcPct val="100000"/>
              </a:lnSpc>
              <a:defRPr/>
            </a:pPr>
            <a:r>
              <a:rPr lang="fr-FR" sz="2400" dirty="0" smtClean="0"/>
              <a:t>-</a:t>
            </a:r>
            <a:r>
              <a:rPr lang="fr-FR" sz="2400" dirty="0" smtClean="0">
                <a:solidFill>
                  <a:srgbClr val="FF0000"/>
                </a:solidFill>
              </a:rPr>
              <a:t>Boissons et Tabacs</a:t>
            </a:r>
            <a:r>
              <a:rPr lang="fr-FR" sz="2400" dirty="0" smtClean="0"/>
              <a:t>: NOBRA, BAT</a:t>
            </a:r>
          </a:p>
          <a:p>
            <a:pPr>
              <a:lnSpc>
                <a:spcPct val="100000"/>
              </a:lnSpc>
              <a:defRPr/>
            </a:pPr>
            <a:r>
              <a:rPr lang="fr-FR" sz="2400" dirty="0" smtClean="0"/>
              <a:t>-</a:t>
            </a:r>
            <a:r>
              <a:rPr lang="fr-FR" sz="2400" dirty="0" smtClean="0">
                <a:solidFill>
                  <a:srgbClr val="FF0000"/>
                </a:solidFill>
              </a:rPr>
              <a:t>textiles et Cuirs</a:t>
            </a:r>
            <a:r>
              <a:rPr lang="fr-FR" sz="2400" dirty="0" smtClean="0"/>
              <a:t>: Le plus touché: SOLICAM, SICABO, SOCATEX, CHAUSCAM, BATA, STPC, </a:t>
            </a:r>
          </a:p>
          <a:p>
            <a:pPr>
              <a:lnSpc>
                <a:spcPct val="100000"/>
              </a:lnSpc>
              <a:defRPr/>
            </a:pPr>
            <a:r>
              <a:rPr lang="fr-FR" sz="2400" dirty="0" smtClean="0"/>
              <a:t>-</a:t>
            </a:r>
            <a:r>
              <a:rPr lang="fr-FR" sz="2400" dirty="0" smtClean="0">
                <a:solidFill>
                  <a:srgbClr val="FF0000"/>
                </a:solidFill>
              </a:rPr>
              <a:t>Industries du Bois</a:t>
            </a:r>
            <a:r>
              <a:rPr lang="fr-FR" sz="2400" dirty="0" smtClean="0"/>
              <a:t>: 2</a:t>
            </a:r>
            <a:r>
              <a:rPr lang="fr-FR" sz="2400" baseline="30000" dirty="0" smtClean="0"/>
              <a:t>ème</a:t>
            </a:r>
            <a:r>
              <a:rPr lang="fr-FR" sz="2400" dirty="0" smtClean="0"/>
              <a:t> et 3</a:t>
            </a:r>
            <a:r>
              <a:rPr lang="fr-FR" sz="2400" baseline="30000" dirty="0" smtClean="0"/>
              <a:t>ème</a:t>
            </a:r>
            <a:r>
              <a:rPr lang="fr-FR" sz="2400" dirty="0" smtClean="0"/>
              <a:t> transformations: au moins 40 unités</a:t>
            </a:r>
          </a:p>
          <a:p>
            <a:pPr>
              <a:lnSpc>
                <a:spcPct val="100000"/>
              </a:lnSpc>
              <a:defRPr/>
            </a:pPr>
            <a:r>
              <a:rPr lang="fr-FR" sz="2400" dirty="0" smtClean="0"/>
              <a:t>-</a:t>
            </a:r>
            <a:r>
              <a:rPr lang="fr-FR" sz="2400" dirty="0" smtClean="0">
                <a:solidFill>
                  <a:srgbClr val="FF0000"/>
                </a:solidFill>
              </a:rPr>
              <a:t>Industries chimiques</a:t>
            </a:r>
            <a:r>
              <a:rPr lang="fr-FR" sz="2400" dirty="0" smtClean="0"/>
              <a:t>: SOCAME, Bitume, SCIMPOS, KOSMOPLAST, DJAM/</a:t>
            </a:r>
            <a:r>
              <a:rPr lang="fr-FR" sz="2400" dirty="0" err="1" smtClean="0"/>
              <a:t>pneus,chambres</a:t>
            </a:r>
            <a:r>
              <a:rPr lang="fr-FR" sz="2400" dirty="0" smtClean="0"/>
              <a:t> à air,</a:t>
            </a:r>
          </a:p>
          <a:p>
            <a:pPr>
              <a:lnSpc>
                <a:spcPct val="100000"/>
              </a:lnSpc>
              <a:defRPr/>
            </a:pPr>
            <a:r>
              <a:rPr lang="fr-FR" sz="2400" dirty="0" smtClean="0"/>
              <a:t>-</a:t>
            </a:r>
            <a:r>
              <a:rPr lang="fr-FR" sz="2400" dirty="0" smtClean="0">
                <a:solidFill>
                  <a:srgbClr val="FF0000"/>
                </a:solidFill>
              </a:rPr>
              <a:t>Industries électriques</a:t>
            </a:r>
            <a:r>
              <a:rPr lang="fr-FR" sz="2400" dirty="0" smtClean="0"/>
              <a:t>: Equatoriale Electronique/radio, magnétophones, </a:t>
            </a:r>
            <a:r>
              <a:rPr lang="fr-FR" sz="2400" dirty="0" err="1" smtClean="0"/>
              <a:t>Intelar</a:t>
            </a:r>
            <a:r>
              <a:rPr lang="fr-FR" sz="2400" dirty="0" smtClean="0"/>
              <a:t>/ordinateurs…</a:t>
            </a:r>
          </a:p>
          <a:p>
            <a:pPr>
              <a:lnSpc>
                <a:spcPct val="100000"/>
              </a:lnSpc>
              <a:defRPr/>
            </a:pPr>
            <a:r>
              <a:rPr lang="fr-FR" sz="2400" dirty="0" smtClean="0">
                <a:solidFill>
                  <a:srgbClr val="FF0000"/>
                </a:solidFill>
              </a:rPr>
              <a:t>Métallurgiques:</a:t>
            </a:r>
            <a:r>
              <a:rPr lang="fr-FR" sz="2400" dirty="0" smtClean="0"/>
              <a:t> Maison du Cycle/vélos, motos, wagons, frigos</a:t>
            </a:r>
          </a:p>
          <a:p>
            <a:pPr>
              <a:lnSpc>
                <a:spcPct val="100000"/>
              </a:lnSpc>
              <a:defRPr/>
            </a:pPr>
            <a:r>
              <a:rPr lang="fr-FR" sz="2400" dirty="0" smtClean="0">
                <a:solidFill>
                  <a:srgbClr val="FF0000"/>
                </a:solidFill>
              </a:rPr>
              <a:t>Matériaux de </a:t>
            </a:r>
            <a:r>
              <a:rPr lang="fr-FR" sz="2400" dirty="0" err="1" smtClean="0">
                <a:solidFill>
                  <a:srgbClr val="FF0000"/>
                </a:solidFill>
              </a:rPr>
              <a:t>construction</a:t>
            </a:r>
            <a:r>
              <a:rPr lang="fr-FR" sz="2400" dirty="0" err="1" smtClean="0"/>
              <a:t>:PREFABRICAM</a:t>
            </a:r>
            <a:r>
              <a:rPr lang="fr-FR" sz="2400" dirty="0" smtClean="0"/>
              <a:t>, CERICAM/ Carreaux et céramiques</a:t>
            </a:r>
          </a:p>
          <a:p>
            <a:pPr>
              <a:lnSpc>
                <a:spcPct val="100000"/>
              </a:lnSpc>
              <a:defRPr/>
            </a:pPr>
            <a:r>
              <a:rPr lang="fr-FR" sz="2400" dirty="0" smtClean="0">
                <a:solidFill>
                  <a:srgbClr val="FF0000"/>
                </a:solidFill>
              </a:rPr>
              <a:t>-Autres: </a:t>
            </a:r>
            <a:r>
              <a:rPr lang="fr-FR" sz="2400" dirty="0" smtClean="0"/>
              <a:t>SOCACRAIE, SOGEDI/papiers et cahiers </a:t>
            </a:r>
          </a:p>
          <a:p>
            <a:pPr>
              <a:defRPr/>
            </a:pPr>
            <a:endParaRPr lang="fr-FR" dirty="0"/>
          </a:p>
        </p:txBody>
      </p:sp>
      <p:sp>
        <p:nvSpPr>
          <p:cNvPr id="6" name="PubCross"/>
          <p:cNvSpPr>
            <a:spLocks noEditPoints="1" noChangeArrowheads="1"/>
          </p:cNvSpPr>
          <p:nvPr/>
        </p:nvSpPr>
        <p:spPr bwMode="auto">
          <a:xfrm>
            <a:off x="6552331" y="3922915"/>
            <a:ext cx="1576137" cy="2176044"/>
          </a:xfrm>
          <a:custGeom>
            <a:avLst/>
            <a:gdLst>
              <a:gd name="G0" fmla="+- 0 0 0"/>
              <a:gd name="G1" fmla="+- 5400 0 0"/>
              <a:gd name="G2" fmla="+- 21600 0 5400"/>
              <a:gd name="G3" fmla="+- 5400 0 0"/>
              <a:gd name="G4" fmla="+- 21600 0 5400"/>
              <a:gd name="T0" fmla="*/ 10800 w 21600"/>
              <a:gd name="T1" fmla="*/ 0 h 21600"/>
              <a:gd name="T2" fmla="*/ 0 w 21600"/>
              <a:gd name="T3" fmla="*/ 10800 h 21600"/>
              <a:gd name="T4" fmla="*/ 10800 w 21600"/>
              <a:gd name="T5" fmla="*/ 21600 h 21600"/>
              <a:gd name="T6" fmla="*/ 21600 w 21600"/>
              <a:gd name="T7" fmla="*/ 10800 h 21600"/>
              <a:gd name="T8" fmla="*/ G1 w 21600"/>
              <a:gd name="T9" fmla="*/ G3 h 21600"/>
              <a:gd name="T10" fmla="*/ G2 w 21600"/>
              <a:gd name="T11" fmla="*/ G4 h 21600"/>
            </a:gdLst>
            <a:ahLst/>
            <a:cxnLst>
              <a:cxn ang="0">
                <a:pos x="T0" y="T1"/>
              </a:cxn>
              <a:cxn ang="0">
                <a:pos x="T2" y="T3"/>
              </a:cxn>
              <a:cxn ang="0">
                <a:pos x="T4" y="T5"/>
              </a:cxn>
              <a:cxn ang="0">
                <a:pos x="T6" y="T7"/>
              </a:cxn>
            </a:cxnLst>
            <a:rect l="T8" t="T9" r="T10" b="T11"/>
            <a:pathLst>
              <a:path w="21600" h="21600">
                <a:moveTo>
                  <a:pt x="5400" y="0"/>
                </a:moveTo>
                <a:lnTo>
                  <a:pt x="5400" y="5400"/>
                </a:lnTo>
                <a:lnTo>
                  <a:pt x="0" y="5400"/>
                </a:lnTo>
                <a:lnTo>
                  <a:pt x="0" y="16200"/>
                </a:lnTo>
                <a:lnTo>
                  <a:pt x="5400" y="16200"/>
                </a:lnTo>
                <a:lnTo>
                  <a:pt x="5400" y="21600"/>
                </a:lnTo>
                <a:lnTo>
                  <a:pt x="16200" y="21600"/>
                </a:lnTo>
                <a:lnTo>
                  <a:pt x="16200" y="16200"/>
                </a:lnTo>
                <a:lnTo>
                  <a:pt x="21600" y="16200"/>
                </a:lnTo>
                <a:lnTo>
                  <a:pt x="21600" y="5400"/>
                </a:lnTo>
                <a:lnTo>
                  <a:pt x="16200" y="5400"/>
                </a:lnTo>
                <a:lnTo>
                  <a:pt x="16200" y="0"/>
                </a:lnTo>
                <a:close/>
              </a:path>
            </a:pathLst>
          </a:custGeom>
          <a:solidFill>
            <a:srgbClr val="FF0066"/>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fr-FR"/>
          </a:p>
        </p:txBody>
      </p:sp>
      <p:sp>
        <p:nvSpPr>
          <p:cNvPr id="7" name="Titre 1"/>
          <p:cNvSpPr txBox="1">
            <a:spLocks/>
          </p:cNvSpPr>
          <p:nvPr/>
        </p:nvSpPr>
        <p:spPr>
          <a:xfrm>
            <a:off x="-166255"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FF0000"/>
                </a:solidFill>
              </a:rPr>
              <a:t>1.2-Le </a:t>
            </a:r>
            <a:r>
              <a:rPr lang="fr-FR" sz="5600" dirty="0" err="1" smtClean="0">
                <a:solidFill>
                  <a:srgbClr val="FF0000"/>
                </a:solidFill>
              </a:rPr>
              <a:t>declin</a:t>
            </a:r>
            <a:endParaRPr lang="fr-FR" sz="5600" dirty="0" smtClean="0">
              <a:solidFill>
                <a:srgbClr val="FF000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74745289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sz="quarter" idx="14"/>
          </p:nvPr>
        </p:nvSpPr>
        <p:spPr>
          <a:xfrm>
            <a:off x="2141621" y="-26920"/>
            <a:ext cx="9396663" cy="571618"/>
          </a:xfrm>
        </p:spPr>
        <p:txBody>
          <a:bodyPr>
            <a:normAutofit fontScale="85000" lnSpcReduction="20000"/>
          </a:bodyPr>
          <a:lstStyle/>
          <a:p>
            <a:r>
              <a:rPr lang="fr-FR" sz="3600" dirty="0" smtClean="0">
                <a:solidFill>
                  <a:srgbClr val="FF0000"/>
                </a:solidFill>
              </a:rPr>
              <a:t>3- LA SATAGNATION (1994 -----   )</a:t>
            </a:r>
          </a:p>
          <a:p>
            <a:pPr marL="0" indent="0">
              <a:buNone/>
            </a:pPr>
            <a:endParaRPr lang="fr-FR" sz="3600" dirty="0">
              <a:solidFill>
                <a:srgbClr val="FF0000"/>
              </a:solidFill>
            </a:endParaRPr>
          </a:p>
        </p:txBody>
      </p:sp>
      <p:graphicFrame>
        <p:nvGraphicFramePr>
          <p:cNvPr id="11" name="Espace réservé du contenu 5"/>
          <p:cNvGraphicFramePr>
            <a:graphicFrameLocks/>
          </p:cNvGraphicFramePr>
          <p:nvPr>
            <p:extLst>
              <p:ext uri="{D42A27DB-BD31-4B8C-83A1-F6EECF244321}">
                <p14:modId xmlns:p14="http://schemas.microsoft.com/office/powerpoint/2010/main" xmlns="" val="4124979972"/>
              </p:ext>
            </p:extLst>
          </p:nvPr>
        </p:nvGraphicFramePr>
        <p:xfrm>
          <a:off x="1741143" y="467027"/>
          <a:ext cx="10202779" cy="5836454"/>
        </p:xfrm>
        <a:graphic>
          <a:graphicData uri="http://schemas.openxmlformats.org/drawingml/2006/table">
            <a:tbl>
              <a:tblPr firstRow="1" bandRow="1">
                <a:tableStyleId>{5C22544A-7EE6-4342-B048-85BDC9FD1C3A}</a:tableStyleId>
              </a:tblPr>
              <a:tblGrid>
                <a:gridCol w="4512910"/>
                <a:gridCol w="1222224"/>
                <a:gridCol w="1493831"/>
                <a:gridCol w="1493831"/>
                <a:gridCol w="1479983"/>
              </a:tblGrid>
              <a:tr h="903629">
                <a:tc>
                  <a:txBody>
                    <a:bodyPr/>
                    <a:lstStyle/>
                    <a:p>
                      <a:r>
                        <a:rPr lang="fr-FR" sz="1800" dirty="0" smtClean="0"/>
                        <a:t>SECTEUR</a:t>
                      </a:r>
                      <a:endParaRPr lang="fr-FR" sz="1800" dirty="0"/>
                    </a:p>
                  </a:txBody>
                  <a:tcPr marT="45714" marB="45714"/>
                </a:tc>
                <a:tc>
                  <a:txBody>
                    <a:bodyPr/>
                    <a:lstStyle/>
                    <a:p>
                      <a:r>
                        <a:rPr lang="fr-FR" sz="1800" dirty="0" smtClean="0"/>
                        <a:t>NBRE</a:t>
                      </a:r>
                      <a:endParaRPr lang="fr-FR" sz="1800" dirty="0"/>
                    </a:p>
                  </a:txBody>
                  <a:tcPr marT="45714" marB="45714"/>
                </a:tc>
                <a:tc>
                  <a:txBody>
                    <a:bodyPr/>
                    <a:lstStyle/>
                    <a:p>
                      <a:r>
                        <a:rPr lang="fr-FR" sz="1800" dirty="0" smtClean="0"/>
                        <a:t>CA en  milliards</a:t>
                      </a:r>
                    </a:p>
                    <a:p>
                      <a:r>
                        <a:rPr lang="fr-FR" sz="1800" dirty="0" smtClean="0"/>
                        <a:t>FCFA</a:t>
                      </a:r>
                      <a:endParaRPr lang="fr-FR" sz="1800" dirty="0"/>
                    </a:p>
                  </a:txBody>
                  <a:tcPr marT="45714" marB="45714"/>
                </a:tc>
                <a:tc>
                  <a:txBody>
                    <a:bodyPr/>
                    <a:lstStyle/>
                    <a:p>
                      <a:r>
                        <a:rPr lang="fr-FR" sz="1800" dirty="0" smtClean="0"/>
                        <a:t>Effectifs</a:t>
                      </a:r>
                      <a:endParaRPr lang="fr-FR" sz="1800" dirty="0"/>
                    </a:p>
                  </a:txBody>
                  <a:tcPr marT="45714" marB="45714"/>
                </a:tc>
                <a:tc>
                  <a:txBody>
                    <a:bodyPr/>
                    <a:lstStyle/>
                    <a:p>
                      <a:r>
                        <a:rPr lang="fr-FR" sz="1800" dirty="0" smtClean="0"/>
                        <a:t>femmes</a:t>
                      </a:r>
                      <a:endParaRPr lang="fr-FR" sz="1800" dirty="0"/>
                    </a:p>
                  </a:txBody>
                  <a:tcPr marT="45714" marB="45714"/>
                </a:tc>
              </a:tr>
              <a:tr h="366429">
                <a:tc>
                  <a:txBody>
                    <a:bodyPr/>
                    <a:lstStyle/>
                    <a:p>
                      <a:r>
                        <a:rPr lang="fr-FR" sz="1800" dirty="0" smtClean="0"/>
                        <a:t>Industries extractives</a:t>
                      </a:r>
                      <a:endParaRPr lang="fr-FR" sz="1800" dirty="0"/>
                    </a:p>
                  </a:txBody>
                  <a:tcPr marT="45714" marB="45714"/>
                </a:tc>
                <a:tc>
                  <a:txBody>
                    <a:bodyPr/>
                    <a:lstStyle/>
                    <a:p>
                      <a:pPr algn="r"/>
                      <a:r>
                        <a:rPr lang="fr-FR" sz="1800" dirty="0" smtClean="0"/>
                        <a:t>25</a:t>
                      </a:r>
                      <a:endParaRPr lang="fr-FR" sz="1800" dirty="0"/>
                    </a:p>
                  </a:txBody>
                  <a:tcPr marT="45714" marB="45714"/>
                </a:tc>
                <a:tc>
                  <a:txBody>
                    <a:bodyPr/>
                    <a:lstStyle/>
                    <a:p>
                      <a:pPr algn="r"/>
                      <a:r>
                        <a:rPr lang="fr-FR" sz="1800" dirty="0" smtClean="0"/>
                        <a:t>434.3</a:t>
                      </a:r>
                      <a:endParaRPr lang="fr-FR" sz="1800" dirty="0"/>
                    </a:p>
                  </a:txBody>
                  <a:tcPr marT="45714" marB="45714"/>
                </a:tc>
                <a:tc>
                  <a:txBody>
                    <a:bodyPr/>
                    <a:lstStyle/>
                    <a:p>
                      <a:pPr algn="r"/>
                      <a:r>
                        <a:rPr lang="fr-FR" sz="1800" dirty="0" smtClean="0"/>
                        <a:t>1162</a:t>
                      </a:r>
                      <a:endParaRPr lang="fr-FR" sz="1800" dirty="0"/>
                    </a:p>
                  </a:txBody>
                  <a:tcPr marT="45714" marB="45714"/>
                </a:tc>
                <a:tc>
                  <a:txBody>
                    <a:bodyPr/>
                    <a:lstStyle/>
                    <a:p>
                      <a:pPr algn="r"/>
                      <a:r>
                        <a:rPr lang="fr-FR" sz="1800" dirty="0" smtClean="0"/>
                        <a:t>209     </a:t>
                      </a:r>
                      <a:endParaRPr lang="fr-FR" sz="1800" dirty="0"/>
                    </a:p>
                  </a:txBody>
                  <a:tcPr marT="45714" marB="45714"/>
                </a:tc>
              </a:tr>
              <a:tr h="366429">
                <a:tc>
                  <a:txBody>
                    <a:bodyPr/>
                    <a:lstStyle/>
                    <a:p>
                      <a:r>
                        <a:rPr lang="fr-FR" sz="1800" dirty="0" smtClean="0"/>
                        <a:t>Alimentations-boissons -tabacs</a:t>
                      </a:r>
                      <a:endParaRPr lang="fr-FR" sz="1800" dirty="0"/>
                    </a:p>
                  </a:txBody>
                  <a:tcPr marT="45714" marB="45714"/>
                </a:tc>
                <a:tc>
                  <a:txBody>
                    <a:bodyPr/>
                    <a:lstStyle/>
                    <a:p>
                      <a:pPr algn="r"/>
                      <a:r>
                        <a:rPr lang="fr-FR" sz="1800" dirty="0" smtClean="0"/>
                        <a:t>695</a:t>
                      </a:r>
                      <a:endParaRPr lang="fr-FR" sz="1800" dirty="0"/>
                    </a:p>
                  </a:txBody>
                  <a:tcPr marT="45714" marB="45714"/>
                </a:tc>
                <a:tc>
                  <a:txBody>
                    <a:bodyPr/>
                    <a:lstStyle/>
                    <a:p>
                      <a:pPr algn="r"/>
                      <a:r>
                        <a:rPr lang="fr-FR" sz="1800" dirty="0" smtClean="0"/>
                        <a:t>583.9</a:t>
                      </a:r>
                      <a:endParaRPr lang="fr-FR" sz="1800" dirty="0"/>
                    </a:p>
                  </a:txBody>
                  <a:tcPr marT="45714" marB="45714"/>
                </a:tc>
                <a:tc>
                  <a:txBody>
                    <a:bodyPr/>
                    <a:lstStyle/>
                    <a:p>
                      <a:pPr algn="r"/>
                      <a:r>
                        <a:rPr lang="fr-FR" sz="1800" dirty="0" smtClean="0"/>
                        <a:t>19447</a:t>
                      </a:r>
                      <a:endParaRPr lang="fr-FR" sz="1800" dirty="0"/>
                    </a:p>
                  </a:txBody>
                  <a:tcPr marT="45714" marB="45714"/>
                </a:tc>
                <a:tc>
                  <a:txBody>
                    <a:bodyPr/>
                    <a:lstStyle/>
                    <a:p>
                      <a:pPr algn="r"/>
                      <a:r>
                        <a:rPr lang="fr-FR" sz="1800" dirty="0" smtClean="0"/>
                        <a:t>4239</a:t>
                      </a:r>
                      <a:endParaRPr lang="fr-FR" sz="1800" dirty="0"/>
                    </a:p>
                  </a:txBody>
                  <a:tcPr marT="45714" marB="45714"/>
                </a:tc>
              </a:tr>
              <a:tr h="632529">
                <a:tc>
                  <a:txBody>
                    <a:bodyPr/>
                    <a:lstStyle/>
                    <a:p>
                      <a:r>
                        <a:rPr lang="fr-FR" sz="1800" dirty="0" smtClean="0"/>
                        <a:t>Textiles, confection, cuirs et chaussures</a:t>
                      </a:r>
                      <a:endParaRPr lang="fr-FR" sz="1800" dirty="0"/>
                    </a:p>
                  </a:txBody>
                  <a:tcPr marT="45714" marB="45714"/>
                </a:tc>
                <a:tc>
                  <a:txBody>
                    <a:bodyPr/>
                    <a:lstStyle/>
                    <a:p>
                      <a:pPr algn="r"/>
                      <a:r>
                        <a:rPr lang="fr-FR" sz="1800" dirty="0" smtClean="0"/>
                        <a:t>6367</a:t>
                      </a:r>
                      <a:endParaRPr lang="fr-FR" sz="1800" dirty="0"/>
                    </a:p>
                  </a:txBody>
                  <a:tcPr marT="45714" marB="45714"/>
                </a:tc>
                <a:tc>
                  <a:txBody>
                    <a:bodyPr/>
                    <a:lstStyle/>
                    <a:p>
                      <a:pPr algn="r"/>
                      <a:r>
                        <a:rPr lang="fr-FR" sz="1800" dirty="0" smtClean="0"/>
                        <a:t>99.1</a:t>
                      </a:r>
                      <a:endParaRPr lang="fr-FR" sz="1800" dirty="0"/>
                    </a:p>
                  </a:txBody>
                  <a:tcPr marT="45714" marB="45714"/>
                </a:tc>
                <a:tc>
                  <a:txBody>
                    <a:bodyPr/>
                    <a:lstStyle/>
                    <a:p>
                      <a:pPr algn="r"/>
                      <a:r>
                        <a:rPr lang="fr-FR" sz="1800" dirty="0" smtClean="0"/>
                        <a:t>14162</a:t>
                      </a:r>
                      <a:endParaRPr lang="fr-FR" sz="1800" dirty="0"/>
                    </a:p>
                  </a:txBody>
                  <a:tcPr marT="45714" marB="45714"/>
                </a:tc>
                <a:tc>
                  <a:txBody>
                    <a:bodyPr/>
                    <a:lstStyle/>
                    <a:p>
                      <a:pPr algn="r"/>
                      <a:r>
                        <a:rPr lang="fr-FR" sz="1800" dirty="0" smtClean="0"/>
                        <a:t>4856</a:t>
                      </a:r>
                      <a:endParaRPr lang="fr-FR" sz="1800" dirty="0"/>
                    </a:p>
                  </a:txBody>
                  <a:tcPr marT="45714" marB="45714"/>
                </a:tc>
              </a:tr>
              <a:tr h="632536">
                <a:tc>
                  <a:txBody>
                    <a:bodyPr/>
                    <a:lstStyle/>
                    <a:p>
                      <a:r>
                        <a:rPr lang="fr-FR" sz="1800" dirty="0" smtClean="0"/>
                        <a:t>Industries du bois, papier, imprimerie et édition</a:t>
                      </a:r>
                      <a:endParaRPr lang="fr-FR" sz="1800" dirty="0"/>
                    </a:p>
                  </a:txBody>
                  <a:tcPr marT="45714" marB="45714"/>
                </a:tc>
                <a:tc>
                  <a:txBody>
                    <a:bodyPr/>
                    <a:lstStyle/>
                    <a:p>
                      <a:pPr algn="r"/>
                      <a:r>
                        <a:rPr lang="fr-FR" sz="1800" dirty="0" smtClean="0"/>
                        <a:t>1084</a:t>
                      </a:r>
                      <a:endParaRPr lang="fr-FR" sz="1800" dirty="0"/>
                    </a:p>
                  </a:txBody>
                  <a:tcPr marT="45714" marB="45714"/>
                </a:tc>
                <a:tc>
                  <a:txBody>
                    <a:bodyPr/>
                    <a:lstStyle/>
                    <a:p>
                      <a:pPr algn="r"/>
                      <a:r>
                        <a:rPr lang="fr-FR" sz="1800" dirty="0" smtClean="0"/>
                        <a:t>235.1</a:t>
                      </a:r>
                      <a:endParaRPr lang="fr-FR" sz="1800" dirty="0"/>
                    </a:p>
                  </a:txBody>
                  <a:tcPr marT="45714" marB="45714"/>
                </a:tc>
                <a:tc>
                  <a:txBody>
                    <a:bodyPr/>
                    <a:lstStyle/>
                    <a:p>
                      <a:pPr algn="r"/>
                      <a:r>
                        <a:rPr lang="fr-FR" sz="1800" dirty="0" smtClean="0"/>
                        <a:t>12043</a:t>
                      </a:r>
                      <a:endParaRPr lang="fr-FR" sz="1800" dirty="0"/>
                    </a:p>
                  </a:txBody>
                  <a:tcPr marT="45714" marB="45714"/>
                </a:tc>
                <a:tc>
                  <a:txBody>
                    <a:bodyPr/>
                    <a:lstStyle/>
                    <a:p>
                      <a:pPr algn="r"/>
                      <a:r>
                        <a:rPr lang="fr-FR" sz="1800" dirty="0" smtClean="0"/>
                        <a:t>1378</a:t>
                      </a:r>
                      <a:endParaRPr lang="fr-FR" sz="1800" dirty="0"/>
                    </a:p>
                  </a:txBody>
                  <a:tcPr marT="45714" marB="45714"/>
                </a:tc>
              </a:tr>
              <a:tr h="632536">
                <a:tc>
                  <a:txBody>
                    <a:bodyPr/>
                    <a:lstStyle/>
                    <a:p>
                      <a:r>
                        <a:rPr lang="fr-FR" sz="1800" dirty="0" smtClean="0"/>
                        <a:t>Chimie, raffinage du pétrole, caoutchouc et plastique</a:t>
                      </a:r>
                      <a:endParaRPr lang="fr-FR" sz="1800" dirty="0"/>
                    </a:p>
                  </a:txBody>
                  <a:tcPr marT="45714" marB="45714"/>
                </a:tc>
                <a:tc>
                  <a:txBody>
                    <a:bodyPr/>
                    <a:lstStyle/>
                    <a:p>
                      <a:pPr algn="r"/>
                      <a:r>
                        <a:rPr lang="fr-FR" sz="1800" dirty="0" smtClean="0"/>
                        <a:t>92</a:t>
                      </a:r>
                      <a:endParaRPr lang="fr-FR" sz="1800" dirty="0"/>
                    </a:p>
                  </a:txBody>
                  <a:tcPr marT="45714" marB="45714"/>
                </a:tc>
                <a:tc>
                  <a:txBody>
                    <a:bodyPr/>
                    <a:lstStyle/>
                    <a:p>
                      <a:pPr algn="r"/>
                      <a:r>
                        <a:rPr lang="fr-FR" sz="1800" dirty="0" smtClean="0"/>
                        <a:t>1177.5</a:t>
                      </a:r>
                      <a:endParaRPr lang="fr-FR" sz="1800" dirty="0"/>
                    </a:p>
                  </a:txBody>
                  <a:tcPr marT="45714" marB="45714"/>
                </a:tc>
                <a:tc>
                  <a:txBody>
                    <a:bodyPr/>
                    <a:lstStyle/>
                    <a:p>
                      <a:pPr algn="r"/>
                      <a:r>
                        <a:rPr lang="fr-FR" sz="1800" dirty="0" smtClean="0"/>
                        <a:t>10481</a:t>
                      </a:r>
                      <a:endParaRPr lang="fr-FR" sz="1800" dirty="0"/>
                    </a:p>
                  </a:txBody>
                  <a:tcPr marT="45714" marB="45714"/>
                </a:tc>
                <a:tc>
                  <a:txBody>
                    <a:bodyPr/>
                    <a:lstStyle/>
                    <a:p>
                      <a:pPr algn="r"/>
                      <a:r>
                        <a:rPr lang="fr-FR" sz="1800" dirty="0" smtClean="0"/>
                        <a:t>1424</a:t>
                      </a:r>
                      <a:endParaRPr lang="fr-FR" sz="1800" dirty="0"/>
                    </a:p>
                  </a:txBody>
                  <a:tcPr marT="45714" marB="45714"/>
                </a:tc>
              </a:tr>
              <a:tr h="632536">
                <a:tc>
                  <a:txBody>
                    <a:bodyPr/>
                    <a:lstStyle/>
                    <a:p>
                      <a:r>
                        <a:rPr lang="fr-FR" sz="1800" dirty="0" smtClean="0"/>
                        <a:t>Matériaux de construction, métallurgie et fonderie</a:t>
                      </a:r>
                      <a:endParaRPr lang="fr-FR" sz="1800" dirty="0"/>
                    </a:p>
                  </a:txBody>
                  <a:tcPr marT="45714" marB="45714"/>
                </a:tc>
                <a:tc>
                  <a:txBody>
                    <a:bodyPr/>
                    <a:lstStyle/>
                    <a:p>
                      <a:pPr algn="r"/>
                      <a:r>
                        <a:rPr lang="fr-FR" sz="1800" dirty="0" smtClean="0"/>
                        <a:t>184</a:t>
                      </a:r>
                      <a:endParaRPr lang="fr-FR" sz="1800" dirty="0"/>
                    </a:p>
                  </a:txBody>
                  <a:tcPr marT="45714" marB="45714"/>
                </a:tc>
                <a:tc>
                  <a:txBody>
                    <a:bodyPr/>
                    <a:lstStyle/>
                    <a:p>
                      <a:pPr algn="r"/>
                      <a:r>
                        <a:rPr lang="fr-FR" sz="1800" dirty="0" smtClean="0"/>
                        <a:t>129</a:t>
                      </a:r>
                      <a:endParaRPr lang="fr-FR" sz="1800" dirty="0"/>
                    </a:p>
                  </a:txBody>
                  <a:tcPr marT="45714" marB="45714"/>
                </a:tc>
                <a:tc>
                  <a:txBody>
                    <a:bodyPr/>
                    <a:lstStyle/>
                    <a:p>
                      <a:pPr algn="r"/>
                      <a:r>
                        <a:rPr lang="fr-FR" sz="1800" dirty="0" smtClean="0"/>
                        <a:t>1756</a:t>
                      </a:r>
                      <a:endParaRPr lang="fr-FR" sz="1800" dirty="0"/>
                    </a:p>
                  </a:txBody>
                  <a:tcPr marT="45714" marB="45714"/>
                </a:tc>
                <a:tc>
                  <a:txBody>
                    <a:bodyPr/>
                    <a:lstStyle/>
                    <a:p>
                      <a:pPr algn="r"/>
                      <a:r>
                        <a:rPr lang="fr-FR" sz="1800" dirty="0" smtClean="0"/>
                        <a:t>118</a:t>
                      </a:r>
                      <a:endParaRPr lang="fr-FR" sz="1800" dirty="0"/>
                    </a:p>
                  </a:txBody>
                  <a:tcPr marT="45714" marB="45714"/>
                </a:tc>
              </a:tr>
              <a:tr h="903617">
                <a:tc>
                  <a:txBody>
                    <a:bodyPr/>
                    <a:lstStyle/>
                    <a:p>
                      <a:r>
                        <a:rPr lang="fr-FR" sz="1800" dirty="0" smtClean="0"/>
                        <a:t>Ouvrages métalliques, appareils électriques et matériels de transport</a:t>
                      </a:r>
                      <a:endParaRPr lang="fr-FR" sz="1800" dirty="0"/>
                    </a:p>
                  </a:txBody>
                  <a:tcPr marT="45714" marB="45714"/>
                </a:tc>
                <a:tc>
                  <a:txBody>
                    <a:bodyPr/>
                    <a:lstStyle/>
                    <a:p>
                      <a:pPr algn="r"/>
                      <a:r>
                        <a:rPr lang="fr-FR" sz="1800" dirty="0" smtClean="0"/>
                        <a:t>880</a:t>
                      </a:r>
                      <a:endParaRPr lang="fr-FR" sz="1800" dirty="0"/>
                    </a:p>
                  </a:txBody>
                  <a:tcPr marT="45714" marB="45714"/>
                </a:tc>
                <a:tc>
                  <a:txBody>
                    <a:bodyPr/>
                    <a:lstStyle/>
                    <a:p>
                      <a:pPr algn="r"/>
                      <a:r>
                        <a:rPr lang="fr-FR" sz="1800" dirty="0" smtClean="0"/>
                        <a:t>310</a:t>
                      </a:r>
                      <a:endParaRPr lang="fr-FR" sz="1800" dirty="0"/>
                    </a:p>
                  </a:txBody>
                  <a:tcPr marT="45714" marB="45714"/>
                </a:tc>
                <a:tc>
                  <a:txBody>
                    <a:bodyPr/>
                    <a:lstStyle/>
                    <a:p>
                      <a:pPr algn="r"/>
                      <a:r>
                        <a:rPr lang="fr-FR" sz="1800" dirty="0" smtClean="0"/>
                        <a:t>6808</a:t>
                      </a:r>
                      <a:endParaRPr lang="fr-FR" sz="1800" dirty="0"/>
                    </a:p>
                  </a:txBody>
                  <a:tcPr marT="45714" marB="45714"/>
                </a:tc>
                <a:tc>
                  <a:txBody>
                    <a:bodyPr/>
                    <a:lstStyle/>
                    <a:p>
                      <a:pPr algn="r"/>
                      <a:r>
                        <a:rPr lang="fr-FR" sz="1800" dirty="0" smtClean="0"/>
                        <a:t>1974</a:t>
                      </a:r>
                      <a:endParaRPr lang="fr-FR" sz="1800" dirty="0"/>
                    </a:p>
                  </a:txBody>
                  <a:tcPr marT="45714" marB="45714"/>
                </a:tc>
              </a:tr>
              <a:tr h="366429">
                <a:tc>
                  <a:txBody>
                    <a:bodyPr/>
                    <a:lstStyle/>
                    <a:p>
                      <a:r>
                        <a:rPr lang="fr-FR" sz="1800" dirty="0" smtClean="0"/>
                        <a:t>Autres industries manufacturières</a:t>
                      </a:r>
                      <a:endParaRPr lang="fr-FR" sz="1800" dirty="0"/>
                    </a:p>
                  </a:txBody>
                  <a:tcPr marT="45714" marB="45714"/>
                </a:tc>
                <a:tc>
                  <a:txBody>
                    <a:bodyPr/>
                    <a:lstStyle/>
                    <a:p>
                      <a:pPr algn="r"/>
                      <a:r>
                        <a:rPr lang="fr-FR" sz="1800" dirty="0" smtClean="0"/>
                        <a:t>1600</a:t>
                      </a:r>
                      <a:endParaRPr lang="fr-FR" sz="1800" dirty="0"/>
                    </a:p>
                  </a:txBody>
                  <a:tcPr marT="45714" marB="45714"/>
                </a:tc>
                <a:tc>
                  <a:txBody>
                    <a:bodyPr/>
                    <a:lstStyle/>
                    <a:p>
                      <a:pPr algn="r"/>
                      <a:r>
                        <a:rPr lang="fr-FR" sz="1800" dirty="0" smtClean="0"/>
                        <a:t>30</a:t>
                      </a:r>
                      <a:endParaRPr lang="fr-FR" sz="1800" dirty="0"/>
                    </a:p>
                  </a:txBody>
                  <a:tcPr marT="45714" marB="45714"/>
                </a:tc>
                <a:tc>
                  <a:txBody>
                    <a:bodyPr/>
                    <a:lstStyle/>
                    <a:p>
                      <a:pPr algn="r"/>
                      <a:r>
                        <a:rPr lang="fr-FR" sz="1800" dirty="0" smtClean="0"/>
                        <a:t>4743</a:t>
                      </a:r>
                      <a:endParaRPr lang="fr-FR" sz="1800" dirty="0"/>
                    </a:p>
                  </a:txBody>
                  <a:tcPr marT="45714" marB="45714"/>
                </a:tc>
                <a:tc>
                  <a:txBody>
                    <a:bodyPr/>
                    <a:lstStyle/>
                    <a:p>
                      <a:pPr algn="r"/>
                      <a:r>
                        <a:rPr lang="fr-FR" sz="1800" dirty="0" smtClean="0"/>
                        <a:t>400</a:t>
                      </a:r>
                      <a:endParaRPr lang="fr-FR" sz="1800" dirty="0"/>
                    </a:p>
                  </a:txBody>
                  <a:tcPr marT="45714" marB="45714"/>
                </a:tc>
              </a:tr>
              <a:tr h="366429">
                <a:tc>
                  <a:txBody>
                    <a:bodyPr/>
                    <a:lstStyle/>
                    <a:p>
                      <a:r>
                        <a:rPr lang="fr-FR" sz="1800" b="1" dirty="0" smtClean="0"/>
                        <a:t>TOTAL</a:t>
                      </a:r>
                      <a:endParaRPr lang="fr-FR" sz="1800" b="1" dirty="0"/>
                    </a:p>
                  </a:txBody>
                  <a:tcPr marT="45714" marB="45714"/>
                </a:tc>
                <a:tc>
                  <a:txBody>
                    <a:bodyPr/>
                    <a:lstStyle/>
                    <a:p>
                      <a:pPr algn="r"/>
                      <a:r>
                        <a:rPr lang="fr-FR" sz="1800" b="1" dirty="0" smtClean="0"/>
                        <a:t>11 000</a:t>
                      </a:r>
                      <a:endParaRPr lang="fr-FR" sz="1800" b="1" dirty="0"/>
                    </a:p>
                  </a:txBody>
                  <a:tcPr marT="45714" marB="45714"/>
                </a:tc>
                <a:tc>
                  <a:txBody>
                    <a:bodyPr/>
                    <a:lstStyle/>
                    <a:p>
                      <a:pPr algn="r"/>
                      <a:r>
                        <a:rPr lang="fr-FR" sz="1800" b="1" dirty="0" smtClean="0"/>
                        <a:t>3000</a:t>
                      </a:r>
                      <a:endParaRPr lang="fr-FR" sz="1800" b="1" dirty="0"/>
                    </a:p>
                  </a:txBody>
                  <a:tcPr marT="45714" marB="45714"/>
                </a:tc>
                <a:tc>
                  <a:txBody>
                    <a:bodyPr/>
                    <a:lstStyle/>
                    <a:p>
                      <a:pPr algn="r"/>
                      <a:r>
                        <a:rPr lang="fr-FR" sz="1800" b="1" dirty="0" smtClean="0"/>
                        <a:t>70000</a:t>
                      </a:r>
                      <a:endParaRPr lang="fr-FR" sz="1800" b="1" dirty="0"/>
                    </a:p>
                  </a:txBody>
                  <a:tcPr marT="45714" marB="45714"/>
                </a:tc>
                <a:tc>
                  <a:txBody>
                    <a:bodyPr/>
                    <a:lstStyle/>
                    <a:p>
                      <a:pPr algn="r"/>
                      <a:r>
                        <a:rPr lang="fr-FR" sz="1800" b="1" dirty="0" smtClean="0"/>
                        <a:t>14600</a:t>
                      </a:r>
                      <a:endParaRPr lang="fr-FR" sz="1800" b="1" dirty="0"/>
                    </a:p>
                  </a:txBody>
                  <a:tcPr marT="45714" marB="45714"/>
                </a:tc>
              </a:tr>
            </a:tbl>
          </a:graphicData>
        </a:graphic>
      </p:graphicFrame>
      <p:sp>
        <p:nvSpPr>
          <p:cNvPr id="7"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76695652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numéro de diapositive 4"/>
          <p:cNvSpPr>
            <a:spLocks noGrp="1"/>
          </p:cNvSpPr>
          <p:nvPr>
            <p:ph type="sldNum" sz="quarter" idx="12"/>
          </p:nvPr>
        </p:nvSpPr>
        <p:spPr>
          <a:xfrm>
            <a:off x="6553200" y="6245225"/>
            <a:ext cx="2869644" cy="476250"/>
          </a:xfrm>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fld id="{8475B97E-387C-4468-AE98-AD459D0AB934}" type="slidenum">
              <a:rPr lang="fr-FR" altLang="fr-FR" smtClean="0">
                <a:latin typeface="Arial" panose="020B0604020202020204" pitchFamily="34" charset="0"/>
              </a:rPr>
              <a:pPr>
                <a:defRPr/>
              </a:pPr>
              <a:t>15</a:t>
            </a:fld>
            <a:endParaRPr lang="fr-FR" altLang="fr-FR" dirty="0" smtClean="0">
              <a:latin typeface="Arial" panose="020B0604020202020204" pitchFamily="34" charset="0"/>
            </a:endParaRPr>
          </a:p>
        </p:txBody>
      </p:sp>
      <p:graphicFrame>
        <p:nvGraphicFramePr>
          <p:cNvPr id="8" name="Object 15"/>
          <p:cNvGraphicFramePr>
            <a:graphicFrameLocks noChangeAspect="1"/>
          </p:cNvGraphicFramePr>
          <p:nvPr>
            <p:extLst>
              <p:ext uri="{D42A27DB-BD31-4B8C-83A1-F6EECF244321}">
                <p14:modId xmlns:p14="http://schemas.microsoft.com/office/powerpoint/2010/main" xmlns="" val="4031248644"/>
              </p:ext>
            </p:extLst>
          </p:nvPr>
        </p:nvGraphicFramePr>
        <p:xfrm>
          <a:off x="1648327" y="0"/>
          <a:ext cx="9998242" cy="5622340"/>
        </p:xfrm>
        <a:graphic>
          <a:graphicData uri="http://schemas.openxmlformats.org/presentationml/2006/ole">
            <p:oleObj spid="_x0000_s5123" name="Slide" r:id="rId3" imgW="3157853" imgH="2366872" progId="PowerPoint.Slide.8">
              <p:embed/>
            </p:oleObj>
          </a:graphicData>
        </a:graphic>
      </p:graphicFrame>
      <p:sp>
        <p:nvSpPr>
          <p:cNvPr id="6"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5044850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a:xfrm>
            <a:off x="6467977" y="6245225"/>
            <a:ext cx="2250199" cy="476250"/>
          </a:xfrm>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fld id="{8475B97E-387C-4468-AE98-AD459D0AB934}" type="slidenum">
              <a:rPr lang="fr-FR" altLang="fr-FR" smtClean="0">
                <a:latin typeface="Arial" panose="020B0604020202020204" pitchFamily="34" charset="0"/>
              </a:rPr>
              <a:pPr>
                <a:defRPr/>
              </a:pPr>
              <a:t>16</a:t>
            </a:fld>
            <a:endParaRPr lang="fr-FR" altLang="fr-FR" smtClean="0">
              <a:latin typeface="Arial" panose="020B0604020202020204" pitchFamily="34" charset="0"/>
            </a:endParaRPr>
          </a:p>
        </p:txBody>
      </p:sp>
      <p:graphicFrame>
        <p:nvGraphicFramePr>
          <p:cNvPr id="6" name="Object 15"/>
          <p:cNvGraphicFramePr>
            <a:graphicFrameLocks noChangeAspect="1"/>
          </p:cNvGraphicFramePr>
          <p:nvPr>
            <p:extLst>
              <p:ext uri="{D42A27DB-BD31-4B8C-83A1-F6EECF244321}">
                <p14:modId xmlns:p14="http://schemas.microsoft.com/office/powerpoint/2010/main" xmlns="" val="2904192383"/>
              </p:ext>
            </p:extLst>
          </p:nvPr>
        </p:nvGraphicFramePr>
        <p:xfrm>
          <a:off x="1263316" y="1"/>
          <a:ext cx="10515599" cy="5739061"/>
        </p:xfrm>
        <a:graphic>
          <a:graphicData uri="http://schemas.openxmlformats.org/presentationml/2006/ole">
            <p:oleObj spid="_x0000_s4101" name="Slide" r:id="rId3" imgW="1892768" imgH="1418829" progId="PowerPoint.Slide.8">
              <p:embed/>
            </p:oleObj>
          </a:graphicData>
        </a:graphic>
      </p:graphicFrame>
      <p:sp>
        <p:nvSpPr>
          <p:cNvPr id="8"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207697515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01489" y="0"/>
            <a:ext cx="10394707" cy="517358"/>
          </a:xfrm>
        </p:spPr>
        <p:txBody>
          <a:bodyPr>
            <a:noAutofit/>
          </a:bodyPr>
          <a:lstStyle/>
          <a:p>
            <a:r>
              <a:rPr lang="fr-FR" sz="3600" dirty="0" smtClean="0"/>
              <a:t>BILAN</a:t>
            </a:r>
            <a:endParaRPr lang="fr-FR" sz="3600" dirty="0"/>
          </a:p>
        </p:txBody>
      </p:sp>
      <p:sp>
        <p:nvSpPr>
          <p:cNvPr id="3" name="Espace réservé du texte 2"/>
          <p:cNvSpPr>
            <a:spLocks noGrp="1"/>
          </p:cNvSpPr>
          <p:nvPr>
            <p:ph type="body" idx="1"/>
          </p:nvPr>
        </p:nvSpPr>
        <p:spPr>
          <a:xfrm>
            <a:off x="1797293" y="463138"/>
            <a:ext cx="10394707" cy="5153891"/>
          </a:xfrm>
        </p:spPr>
        <p:txBody>
          <a:bodyPr>
            <a:normAutofit fontScale="77500" lnSpcReduction="20000"/>
          </a:bodyPr>
          <a:lstStyle/>
          <a:p>
            <a:pPr>
              <a:buFontTx/>
              <a:buChar char="-"/>
            </a:pPr>
            <a:r>
              <a:rPr lang="fr-FR" sz="3000" b="1" dirty="0" smtClean="0">
                <a:solidFill>
                  <a:srgbClr val="0070C0"/>
                </a:solidFill>
              </a:rPr>
              <a:t>EVOLUTION INSATISFAISANTE MALGRE UN ESPOIR DISCRET avec  LES EFFETS DE LA LOI 2013/004 DU 18 AVRIL 2013 FIXANT LES INCITATIONS A L’INVESTISSEMENT PRIVE AU CAMEROUN</a:t>
            </a:r>
          </a:p>
          <a:p>
            <a:pPr>
              <a:buFontTx/>
              <a:buChar char="-"/>
            </a:pPr>
            <a:r>
              <a:rPr lang="fr-FR" sz="3100" dirty="0" smtClean="0">
                <a:solidFill>
                  <a:srgbClr val="FF0000"/>
                </a:solidFill>
              </a:rPr>
              <a:t>DEPUIS 2 ANS: 75 ENTREPRISES AGREES, 800 milliards FCFA d’investissement PREVUS et 28 000 emplois a créer.</a:t>
            </a:r>
          </a:p>
          <a:p>
            <a:pPr>
              <a:buFontTx/>
              <a:buChar char="-"/>
            </a:pPr>
            <a:r>
              <a:rPr lang="fr-FR" sz="3400" dirty="0" smtClean="0">
                <a:solidFill>
                  <a:srgbClr val="00B050"/>
                </a:solidFill>
              </a:rPr>
              <a:t>CAUSES PRINCIPALES et </a:t>
            </a:r>
            <a:r>
              <a:rPr lang="fr-FR" sz="3400" dirty="0" err="1" smtClean="0">
                <a:solidFill>
                  <a:srgbClr val="00B050"/>
                </a:solidFill>
              </a:rPr>
              <a:t>defis</a:t>
            </a:r>
            <a:r>
              <a:rPr lang="fr-FR" sz="3400" dirty="0" smtClean="0">
                <a:solidFill>
                  <a:srgbClr val="00B050"/>
                </a:solidFill>
              </a:rPr>
              <a:t> a relever</a:t>
            </a:r>
          </a:p>
          <a:p>
            <a:pPr>
              <a:buFontTx/>
              <a:buChar char="-"/>
            </a:pPr>
            <a:r>
              <a:rPr lang="fr-FR" sz="3400" dirty="0" smtClean="0">
                <a:solidFill>
                  <a:srgbClr val="FF0000"/>
                </a:solidFill>
              </a:rPr>
              <a:t> DEFICIT EN INFRASTRUCTURES,  ENERGIE, MARCHE limite, </a:t>
            </a:r>
            <a:r>
              <a:rPr lang="fr-FR" sz="3400" dirty="0" err="1" smtClean="0">
                <a:solidFill>
                  <a:srgbClr val="C00000"/>
                </a:solidFill>
              </a:rPr>
              <a:t>cOMPETITIVITE</a:t>
            </a:r>
            <a:r>
              <a:rPr lang="fr-FR" sz="3400" dirty="0" smtClean="0">
                <a:solidFill>
                  <a:srgbClr val="C00000"/>
                </a:solidFill>
              </a:rPr>
              <a:t>, FRAUDES, contrebande, </a:t>
            </a:r>
            <a:r>
              <a:rPr lang="fr-FR" sz="3400" dirty="0" err="1" smtClean="0">
                <a:solidFill>
                  <a:srgbClr val="C00000"/>
                </a:solidFill>
              </a:rPr>
              <a:t>contrefacon</a:t>
            </a:r>
            <a:r>
              <a:rPr lang="fr-FR" sz="3400" dirty="0" smtClean="0">
                <a:solidFill>
                  <a:srgbClr val="FF0000"/>
                </a:solidFill>
              </a:rPr>
              <a:t>, financement, technologie </a:t>
            </a:r>
            <a:r>
              <a:rPr lang="fr-FR" sz="3400" dirty="0" err="1" smtClean="0">
                <a:solidFill>
                  <a:srgbClr val="FF0000"/>
                </a:solidFill>
              </a:rPr>
              <a:t>obsolete,corruption</a:t>
            </a:r>
            <a:r>
              <a:rPr lang="fr-FR" sz="3400" dirty="0" smtClean="0">
                <a:solidFill>
                  <a:srgbClr val="FF0000"/>
                </a:solidFill>
              </a:rPr>
              <a:t>, climat des affaires.</a:t>
            </a:r>
          </a:p>
          <a:p>
            <a:pPr>
              <a:buFontTx/>
              <a:buChar char="-"/>
            </a:pPr>
            <a:r>
              <a:rPr lang="fr-FR" sz="3400" dirty="0" smtClean="0">
                <a:solidFill>
                  <a:srgbClr val="FF0000"/>
                </a:solidFill>
              </a:rPr>
              <a:t> </a:t>
            </a:r>
            <a:r>
              <a:rPr lang="fr-FR" sz="3200" dirty="0" smtClean="0"/>
              <a:t>entre 2001 et 2006 une perte annuelle de 60 MILLIARDS   Fcfa, dont 40 dans le chiffre d’affaire des entreprises, 20 au titre de manque à gagner par l’Etat en impôts et taxes, une perte de 3000 EMPLOIS.</a:t>
            </a:r>
            <a:endParaRPr lang="fr-FR" sz="3400" dirty="0" smtClean="0">
              <a:solidFill>
                <a:srgbClr val="FF0000"/>
              </a:solidFill>
            </a:endParaRPr>
          </a:p>
          <a:p>
            <a:pPr>
              <a:buFontTx/>
              <a:buChar char="-"/>
            </a:pPr>
            <a:endParaRPr lang="fr-FR" sz="3400" dirty="0" smtClean="0">
              <a:solidFill>
                <a:srgbClr val="FF0000"/>
              </a:solidFill>
            </a:endParaRPr>
          </a:p>
        </p:txBody>
      </p:sp>
      <p:sp>
        <p:nvSpPr>
          <p:cNvPr id="5"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FF000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623625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numéro de diapositive 4"/>
          <p:cNvSpPr>
            <a:spLocks noGrp="1"/>
          </p:cNvSpPr>
          <p:nvPr>
            <p:ph type="sldNum" sz="quarter" idx="12"/>
          </p:nvPr>
        </p:nvSpPr>
        <p:spPr>
          <a:xfrm>
            <a:off x="6526952" y="6245224"/>
            <a:ext cx="2695540" cy="465865"/>
          </a:xfrm>
        </p:spPr>
        <p:txBody>
          <a:bodyPr/>
          <a:lstStyle/>
          <a:p>
            <a:fld id="{5C40F225-9B6A-46D7-B944-E8A218CBA124}" type="slidenum">
              <a:rPr lang="fr-FR" altLang="fr-FR"/>
              <a:pPr/>
              <a:t>18</a:t>
            </a:fld>
            <a:endParaRPr lang="fr-FR" altLang="fr-FR"/>
          </a:p>
        </p:txBody>
      </p:sp>
      <p:pic>
        <p:nvPicPr>
          <p:cNvPr id="6" name="Picture 2" descr="photo5"/>
          <p:cNvPicPr>
            <a:picLocks noChangeAspect="1" noChangeArrowheads="1"/>
          </p:cNvPicPr>
          <p:nvPr/>
        </p:nvPicPr>
        <p:blipFill>
          <a:blip r:embed="rId2"/>
          <a:srcRect/>
          <a:stretch>
            <a:fillRect/>
          </a:stretch>
        </p:blipFill>
        <p:spPr bwMode="auto">
          <a:xfrm>
            <a:off x="760022" y="50800"/>
            <a:ext cx="10295906" cy="66231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5183" y="178130"/>
            <a:ext cx="10396882" cy="786740"/>
          </a:xfrm>
        </p:spPr>
        <p:txBody>
          <a:bodyPr>
            <a:noAutofit/>
          </a:bodyPr>
          <a:lstStyle/>
          <a:p>
            <a:pPr algn="ctr"/>
            <a:r>
              <a:rPr lang="fr-FR" sz="3600" dirty="0" smtClean="0"/>
              <a:t>Partie II- NORMALISATION COMME </a:t>
            </a:r>
            <a:br>
              <a:rPr lang="fr-FR" sz="3600" dirty="0" smtClean="0"/>
            </a:br>
            <a:r>
              <a:rPr lang="fr-FR" sz="3600" dirty="0" smtClean="0"/>
              <a:t>OUTIL DE PROTECTION industrielle</a:t>
            </a:r>
          </a:p>
        </p:txBody>
      </p:sp>
      <p:sp>
        <p:nvSpPr>
          <p:cNvPr id="3" name="Titre 1"/>
          <p:cNvSpPr txBox="1">
            <a:spLocks/>
          </p:cNvSpPr>
          <p:nvPr/>
        </p:nvSpPr>
        <p:spPr>
          <a:xfrm>
            <a:off x="1721922" y="973777"/>
            <a:ext cx="10165278" cy="5260768"/>
          </a:xfrm>
          <a:prstGeom prst="rect">
            <a:avLst/>
          </a:prstGeom>
        </p:spPr>
        <p:txBody>
          <a:bodyPr vert="horz" lIns="91440" tIns="45720" rIns="91440" bIns="45720" rtlCol="0" anchor="ctr">
            <a:normAutofit fontScale="45000" lnSpcReduction="20000"/>
          </a:bodyPr>
          <a:lstStyle/>
          <a:p>
            <a:pPr marL="0" marR="0" lvl="0" indent="0" defTabSz="914400" rtl="0" eaLnBrk="1" fontAlgn="auto" latinLnBrk="0" hangingPunct="1">
              <a:lnSpc>
                <a:spcPct val="170000"/>
              </a:lnSpc>
              <a:spcBef>
                <a:spcPct val="0"/>
              </a:spcBef>
              <a:spcAft>
                <a:spcPts val="0"/>
              </a:spcAft>
              <a:buClrTx/>
              <a:buSzTx/>
              <a:buFontTx/>
              <a:buNone/>
              <a:tabLst/>
              <a:defRPr/>
            </a:pPr>
            <a:r>
              <a:rPr kumimoji="0" lang="fr-FR" sz="4500" b="0" i="0" u="none" strike="noStrike" kern="1200" cap="all" spc="0" normalizeH="0" baseline="0" noProof="0" dirty="0" smtClean="0">
                <a:ln>
                  <a:noFill/>
                </a:ln>
                <a:solidFill>
                  <a:schemeClr val="accent1"/>
                </a:solidFill>
                <a:effectLst/>
                <a:uLnTx/>
                <a:uFillTx/>
                <a:latin typeface="+mj-lt"/>
                <a:ea typeface="+mj-ea"/>
                <a:cs typeface="+mj-cs"/>
              </a:rPr>
              <a:t>2.1. Economie de la protection</a:t>
            </a:r>
          </a:p>
          <a:p>
            <a:pPr marL="0" marR="0" lvl="0" indent="0" defTabSz="914400" rtl="0" eaLnBrk="1" fontAlgn="auto" latinLnBrk="0" hangingPunct="1">
              <a:lnSpc>
                <a:spcPct val="170000"/>
              </a:lnSpc>
              <a:spcBef>
                <a:spcPct val="0"/>
              </a:spcBef>
              <a:spcAft>
                <a:spcPts val="0"/>
              </a:spcAft>
              <a:buClrTx/>
              <a:buSzTx/>
              <a:buFont typeface="Arial" charset="0"/>
              <a:buChar char="•"/>
              <a:tabLst/>
              <a:defRPr/>
            </a:pPr>
            <a:r>
              <a:rPr kumimoji="0" lang="fr-FR" sz="5300" b="0" i="0" u="none" strike="noStrike" kern="1200" cap="all" spc="0" normalizeH="0" noProof="0" dirty="0" smtClean="0">
                <a:ln>
                  <a:noFill/>
                </a:ln>
                <a:solidFill>
                  <a:srgbClr val="00B050"/>
                </a:solidFill>
                <a:effectLst/>
                <a:uLnTx/>
                <a:uFillTx/>
                <a:latin typeface="+mj-lt"/>
                <a:ea typeface="+mj-ea"/>
                <a:cs typeface="+mj-cs"/>
              </a:rPr>
              <a:t>l’</a:t>
            </a:r>
            <a:r>
              <a:rPr kumimoji="0" lang="fr-FR" sz="5300" b="0" i="0" u="none" strike="noStrike" kern="1200" cap="all" spc="0" normalizeH="0" noProof="0" dirty="0" err="1" smtClean="0">
                <a:ln>
                  <a:noFill/>
                </a:ln>
                <a:solidFill>
                  <a:srgbClr val="00B050"/>
                </a:solidFill>
                <a:effectLst/>
                <a:uLnTx/>
                <a:uFillTx/>
                <a:latin typeface="+mj-lt"/>
                <a:ea typeface="+mj-ea"/>
                <a:cs typeface="+mj-cs"/>
              </a:rPr>
              <a:t>omc</a:t>
            </a:r>
            <a:r>
              <a:rPr kumimoji="0" lang="fr-FR" sz="5300" b="0" i="0" u="none" strike="noStrike" kern="1200" cap="all" spc="0" normalizeH="0" noProof="0" dirty="0" smtClean="0">
                <a:ln>
                  <a:noFill/>
                </a:ln>
                <a:solidFill>
                  <a:srgbClr val="00B050"/>
                </a:solidFill>
                <a:effectLst/>
                <a:uLnTx/>
                <a:uFillTx/>
                <a:latin typeface="+mj-lt"/>
                <a:ea typeface="+mj-ea"/>
                <a:cs typeface="+mj-cs"/>
              </a:rPr>
              <a:t> consacre la </a:t>
            </a:r>
            <a:r>
              <a:rPr kumimoji="0" lang="fr-FR" sz="5300" b="0" i="0" u="none" strike="noStrike" kern="1200" cap="all" spc="0" normalizeH="0" noProof="0" dirty="0" err="1" smtClean="0">
                <a:ln>
                  <a:noFill/>
                </a:ln>
                <a:solidFill>
                  <a:srgbClr val="00B050"/>
                </a:solidFill>
                <a:effectLst/>
                <a:uLnTx/>
                <a:uFillTx/>
                <a:latin typeface="+mj-lt"/>
                <a:ea typeface="+mj-ea"/>
                <a:cs typeface="+mj-cs"/>
              </a:rPr>
              <a:t>liberalisation</a:t>
            </a:r>
            <a:r>
              <a:rPr lang="fr-FR" sz="5300" cap="all" dirty="0" smtClean="0">
                <a:solidFill>
                  <a:srgbClr val="00B050"/>
                </a:solidFill>
                <a:latin typeface="+mj-lt"/>
                <a:ea typeface="+mj-ea"/>
                <a:cs typeface="+mj-cs"/>
              </a:rPr>
              <a:t>, d’où les ape</a:t>
            </a:r>
          </a:p>
          <a:p>
            <a:pPr marL="0" marR="0" lvl="0" indent="0" defTabSz="914400" rtl="0" eaLnBrk="1" fontAlgn="auto" latinLnBrk="0" hangingPunct="1">
              <a:lnSpc>
                <a:spcPct val="170000"/>
              </a:lnSpc>
              <a:spcBef>
                <a:spcPct val="0"/>
              </a:spcBef>
              <a:spcAft>
                <a:spcPts val="0"/>
              </a:spcAft>
              <a:buClrTx/>
              <a:buSzTx/>
              <a:buFont typeface="Arial" charset="0"/>
              <a:buChar char="•"/>
              <a:tabLst/>
              <a:defRPr/>
            </a:pPr>
            <a:r>
              <a:rPr kumimoji="0" lang="fr-FR" sz="5300" b="0" i="0" u="none" strike="noStrike" kern="1200" cap="all" spc="0" normalizeH="0" baseline="0" noProof="0" dirty="0" smtClean="0">
                <a:ln>
                  <a:noFill/>
                </a:ln>
                <a:solidFill>
                  <a:srgbClr val="00B050"/>
                </a:solidFill>
                <a:effectLst/>
                <a:uLnTx/>
                <a:uFillTx/>
                <a:latin typeface="+mj-lt"/>
                <a:ea typeface="+mj-ea"/>
                <a:cs typeface="+mj-cs"/>
              </a:rPr>
              <a:t> mais</a:t>
            </a:r>
            <a:r>
              <a:rPr kumimoji="0" lang="fr-FR" sz="5300" b="0" i="0" u="none" strike="noStrike" kern="1200" cap="all" spc="0" normalizeH="0" noProof="0" dirty="0" smtClean="0">
                <a:ln>
                  <a:noFill/>
                </a:ln>
                <a:solidFill>
                  <a:srgbClr val="00B050"/>
                </a:solidFill>
                <a:effectLst/>
                <a:uLnTx/>
                <a:uFillTx/>
                <a:latin typeface="+mj-lt"/>
                <a:ea typeface="+mj-ea"/>
                <a:cs typeface="+mj-cs"/>
              </a:rPr>
              <a:t> le principe de la jeune industrie et l’article 31 des accords </a:t>
            </a:r>
            <a:r>
              <a:rPr kumimoji="0" lang="fr-FR" sz="5300" b="0" i="0" u="none" strike="noStrike" kern="1200" cap="all" spc="0" normalizeH="0" noProof="0" dirty="0" err="1" smtClean="0">
                <a:ln>
                  <a:noFill/>
                </a:ln>
                <a:solidFill>
                  <a:srgbClr val="00B050"/>
                </a:solidFill>
                <a:effectLst/>
                <a:uLnTx/>
                <a:uFillTx/>
                <a:latin typeface="+mj-lt"/>
                <a:ea typeface="+mj-ea"/>
                <a:cs typeface="+mj-cs"/>
              </a:rPr>
              <a:t>acp</a:t>
            </a:r>
            <a:r>
              <a:rPr kumimoji="0" lang="fr-FR" sz="5300" b="0" i="0" u="none" strike="noStrike" kern="1200" cap="all" spc="0" normalizeH="0" noProof="0" dirty="0" smtClean="0">
                <a:ln>
                  <a:noFill/>
                </a:ln>
                <a:solidFill>
                  <a:srgbClr val="00B050"/>
                </a:solidFill>
                <a:effectLst/>
                <a:uLnTx/>
                <a:uFillTx/>
                <a:latin typeface="+mj-lt"/>
                <a:ea typeface="+mj-ea"/>
                <a:cs typeface="+mj-cs"/>
              </a:rPr>
              <a:t> peuvent justifier </a:t>
            </a:r>
            <a:r>
              <a:rPr kumimoji="0" lang="fr-FR" sz="4500" b="0" i="0" u="none" strike="noStrike" kern="1200" cap="all" spc="0" normalizeH="0" noProof="0" dirty="0" smtClean="0">
                <a:ln>
                  <a:noFill/>
                </a:ln>
                <a:solidFill>
                  <a:srgbClr val="00B050"/>
                </a:solidFill>
                <a:effectLst/>
                <a:uLnTx/>
                <a:uFillTx/>
                <a:latin typeface="+mj-lt"/>
                <a:ea typeface="+mj-ea"/>
                <a:cs typeface="+mj-cs"/>
              </a:rPr>
              <a:t>: </a:t>
            </a:r>
            <a:r>
              <a:rPr lang="fr-FR" sz="4600" dirty="0" smtClean="0">
                <a:solidFill>
                  <a:srgbClr val="00B0F0"/>
                </a:solidFill>
              </a:rPr>
              <a:t>LA SUSPENSION DE L’ACCORD SUR UNE BRANCHE, L’INTRODUCTION DES CONTINGENTS, LA POSSIBILITÉ D’AUGMENTER LES TARIFS DOUANIERS SUR UN PRODUIT QUI CONCURRENCE FORTEMENT LA PRODUCTION LOCALE.</a:t>
            </a:r>
          </a:p>
          <a:p>
            <a:pPr marL="0" marR="0" lvl="0" indent="0" defTabSz="914400" rtl="0" eaLnBrk="1" fontAlgn="auto" latinLnBrk="0" hangingPunct="1">
              <a:lnSpc>
                <a:spcPct val="170000"/>
              </a:lnSpc>
              <a:spcBef>
                <a:spcPct val="0"/>
              </a:spcBef>
              <a:spcAft>
                <a:spcPts val="0"/>
              </a:spcAft>
              <a:buClrTx/>
              <a:buSzTx/>
              <a:buFont typeface="Arial" charset="0"/>
              <a:buChar char="•"/>
              <a:tabLst/>
              <a:defRPr/>
            </a:pPr>
            <a:r>
              <a:rPr lang="fr-FR" sz="4600" dirty="0" smtClean="0">
                <a:solidFill>
                  <a:srgbClr val="FF0000"/>
                </a:solidFill>
              </a:rPr>
              <a:t>APPLICATION</a:t>
            </a:r>
            <a:r>
              <a:rPr lang="fr-FR" sz="4600" dirty="0" smtClean="0">
                <a:solidFill>
                  <a:srgbClr val="00B0F0"/>
                </a:solidFill>
              </a:rPr>
              <a:t>: CIMENT ET EMBALLAGES KRAFT</a:t>
            </a:r>
          </a:p>
          <a:p>
            <a:pPr defTabSz="914400">
              <a:lnSpc>
                <a:spcPct val="170000"/>
              </a:lnSpc>
              <a:spcBef>
                <a:spcPct val="0"/>
              </a:spcBef>
              <a:buFont typeface="Arial" charset="0"/>
              <a:buChar char="•"/>
            </a:pPr>
            <a:r>
              <a:rPr lang="fr-FR" sz="5300" dirty="0" smtClean="0">
                <a:solidFill>
                  <a:srgbClr val="00B0F0"/>
                </a:solidFill>
              </a:rPr>
              <a:t>==</a:t>
            </a:r>
            <a:r>
              <a:rPr lang="fr-FR" sz="5300" dirty="0" smtClean="0">
                <a:solidFill>
                  <a:srgbClr val="00B0F0"/>
                </a:solidFill>
                <a:sym typeface="Wingdings" pitchFamily="2" charset="2"/>
              </a:rPr>
              <a:t></a:t>
            </a:r>
            <a:r>
              <a:rPr lang="fr-FR" sz="5300" dirty="0" smtClean="0">
                <a:solidFill>
                  <a:srgbClr val="FF0000"/>
                </a:solidFill>
              </a:rPr>
              <a:t>OPTION NORMALISATION (</a:t>
            </a:r>
            <a:r>
              <a:rPr lang="fr-FR" sz="5300" dirty="0" smtClean="0">
                <a:solidFill>
                  <a:srgbClr val="C00000"/>
                </a:solidFill>
              </a:rPr>
              <a:t>COMPETITIVITE, FRAUDES, CONTREBANDE, CONTREFACON)</a:t>
            </a:r>
            <a:endParaRPr lang="fr-FR" sz="5300" dirty="0" smtClean="0">
              <a:solidFill>
                <a:srgbClr val="FF0000"/>
              </a:solidFill>
            </a:endParaRPr>
          </a:p>
          <a:p>
            <a:pPr marL="0" marR="0" lvl="0" indent="0" defTabSz="914400" rtl="0" eaLnBrk="1" fontAlgn="auto" latinLnBrk="0" hangingPunct="1">
              <a:lnSpc>
                <a:spcPct val="170000"/>
              </a:lnSpc>
              <a:spcBef>
                <a:spcPct val="0"/>
              </a:spcBef>
              <a:spcAft>
                <a:spcPts val="0"/>
              </a:spcAft>
              <a:buClrTx/>
              <a:buSzTx/>
              <a:buFont typeface="Arial" charset="0"/>
              <a:buChar char="•"/>
              <a:tabLst/>
              <a:defRPr/>
            </a:pPr>
            <a:endParaRPr lang="fr-FR" sz="3600" dirty="0" smtClean="0">
              <a:solidFill>
                <a:srgbClr val="00B0F0"/>
              </a:solidFill>
            </a:endParaRPr>
          </a:p>
          <a:p>
            <a:pPr marL="0" marR="0" lvl="0" indent="0" defTabSz="914400" rtl="0" eaLnBrk="1" fontAlgn="auto" latinLnBrk="0" hangingPunct="1">
              <a:lnSpc>
                <a:spcPct val="90000"/>
              </a:lnSpc>
              <a:spcBef>
                <a:spcPct val="0"/>
              </a:spcBef>
              <a:spcAft>
                <a:spcPts val="0"/>
              </a:spcAft>
              <a:buClrTx/>
              <a:buSzTx/>
              <a:buFontTx/>
              <a:buNone/>
              <a:tabLst/>
              <a:defRPr/>
            </a:pPr>
            <a:endParaRPr kumimoji="0" lang="fr-FR" sz="4500" b="0" i="0" u="none" strike="noStrike" kern="1200" cap="all" spc="0" normalizeH="0" baseline="0" noProof="0" dirty="0" smtClean="0">
              <a:ln>
                <a:noFill/>
              </a:ln>
              <a:solidFill>
                <a:schemeClr val="accent1"/>
              </a:solidFill>
              <a:effectLst/>
              <a:uLnTx/>
              <a:uFillTx/>
              <a:latin typeface="+mj-lt"/>
              <a:ea typeface="+mj-ea"/>
              <a:cs typeface="+mj-cs"/>
            </a:endParaRPr>
          </a:p>
        </p:txBody>
      </p:sp>
      <p:sp>
        <p:nvSpPr>
          <p:cNvPr id="5"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FF0000"/>
                </a:solidFill>
              </a:rPr>
              <a:t>iI</a:t>
            </a:r>
            <a:r>
              <a:rPr lang="fr-FR" sz="4300" dirty="0" smtClean="0">
                <a:solidFill>
                  <a:srgbClr val="FF000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FF0000"/>
                </a:solidFill>
              </a:rPr>
              <a:t>2.1-</a:t>
            </a:r>
            <a:r>
              <a:rPr lang="fr-FR" sz="4900" dirty="0" err="1" smtClean="0">
                <a:solidFill>
                  <a:srgbClr val="FF0000"/>
                </a:solidFill>
              </a:rPr>
              <a:t>economie</a:t>
            </a:r>
            <a:r>
              <a:rPr lang="fr-FR" sz="4900" dirty="0" smtClean="0">
                <a:solidFill>
                  <a:srgbClr val="FF000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05327" y="1"/>
            <a:ext cx="10396882" cy="685800"/>
          </a:xfrm>
        </p:spPr>
        <p:txBody>
          <a:bodyPr>
            <a:normAutofit fontScale="90000"/>
          </a:bodyPr>
          <a:lstStyle/>
          <a:p>
            <a:pPr algn="ctr"/>
            <a:r>
              <a:rPr lang="fr-FR" dirty="0" smtClean="0"/>
              <a:t>INTRODUCTION</a:t>
            </a:r>
            <a:endParaRPr lang="fr-FR" dirty="0"/>
          </a:p>
        </p:txBody>
      </p:sp>
      <p:sp>
        <p:nvSpPr>
          <p:cNvPr id="3" name="Espace réservé du contenu 2"/>
          <p:cNvSpPr>
            <a:spLocks noGrp="1"/>
          </p:cNvSpPr>
          <p:nvPr>
            <p:ph sz="quarter" idx="13"/>
          </p:nvPr>
        </p:nvSpPr>
        <p:spPr>
          <a:xfrm>
            <a:off x="1828800" y="2505694"/>
            <a:ext cx="10557634" cy="3233368"/>
          </a:xfrm>
        </p:spPr>
        <p:txBody>
          <a:bodyPr>
            <a:noAutofit/>
          </a:bodyPr>
          <a:lstStyle/>
          <a:p>
            <a:pPr marL="0" indent="0">
              <a:buNone/>
            </a:pPr>
            <a:r>
              <a:rPr lang="fr-FR" dirty="0" smtClean="0"/>
              <a:t>**</a:t>
            </a:r>
            <a:r>
              <a:rPr lang="fr-FR" sz="3200" dirty="0">
                <a:solidFill>
                  <a:srgbClr val="0070C0"/>
                </a:solidFill>
              </a:rPr>
              <a:t> </a:t>
            </a:r>
            <a:r>
              <a:rPr lang="fr-FR" sz="2800" dirty="0">
                <a:solidFill>
                  <a:srgbClr val="0070C0"/>
                </a:solidFill>
              </a:rPr>
              <a:t>En 2016, le pari majeur pour notre pays reste la création des conditions d’une véritable industrialisation. L’émergence ne se conçoit pas sans une industrie viable » </a:t>
            </a:r>
            <a:endParaRPr lang="fr-FR" sz="2800" dirty="0" smtClean="0">
              <a:solidFill>
                <a:srgbClr val="0070C0"/>
              </a:solidFill>
            </a:endParaRPr>
          </a:p>
          <a:p>
            <a:pPr marL="0" indent="0">
              <a:buNone/>
            </a:pPr>
            <a:r>
              <a:rPr lang="fr-FR" sz="2800" dirty="0" smtClean="0">
                <a:solidFill>
                  <a:srgbClr val="0070C0"/>
                </a:solidFill>
              </a:rPr>
              <a:t>** MESSAGE  DU 31 </a:t>
            </a:r>
            <a:r>
              <a:rPr lang="fr-FR" sz="2800" dirty="0">
                <a:solidFill>
                  <a:srgbClr val="0070C0"/>
                </a:solidFill>
              </a:rPr>
              <a:t>décembre </a:t>
            </a:r>
            <a:r>
              <a:rPr lang="fr-FR" sz="2800" dirty="0" smtClean="0">
                <a:solidFill>
                  <a:srgbClr val="0070C0"/>
                </a:solidFill>
              </a:rPr>
              <a:t>2015 FACE A UNE INDUSTRIE EN CRISE</a:t>
            </a:r>
          </a:p>
          <a:p>
            <a:pPr marL="0" indent="0">
              <a:buNone/>
            </a:pPr>
            <a:r>
              <a:rPr lang="fr-FR" sz="2800" dirty="0" smtClean="0">
                <a:solidFill>
                  <a:srgbClr val="0070C0"/>
                </a:solidFill>
              </a:rPr>
              <a:t>** Des solutions INEVITABLES :  DIVERSIFICATION ? PROTECTION?</a:t>
            </a:r>
          </a:p>
          <a:p>
            <a:pPr marL="0" indent="0">
              <a:buNone/>
            </a:pPr>
            <a:r>
              <a:rPr lang="fr-FR" sz="2800" dirty="0" smtClean="0">
                <a:solidFill>
                  <a:srgbClr val="0070C0"/>
                </a:solidFill>
              </a:rPr>
              <a:t>**LA NORMALISATION: UN OUTIL CLE</a:t>
            </a:r>
          </a:p>
          <a:p>
            <a:pPr marL="0" indent="0">
              <a:buNone/>
            </a:pPr>
            <a:r>
              <a:rPr lang="fr-FR" sz="2800" dirty="0" smtClean="0">
                <a:solidFill>
                  <a:srgbClr val="C00000"/>
                </a:solidFill>
              </a:rPr>
              <a:t>OBJECTIF </a:t>
            </a:r>
            <a:r>
              <a:rPr lang="fr-FR" sz="2800" dirty="0" smtClean="0"/>
              <a:t>: </a:t>
            </a:r>
            <a:r>
              <a:rPr lang="fr-FR" sz="2800" dirty="0" smtClean="0">
                <a:solidFill>
                  <a:srgbClr val="00B050"/>
                </a:solidFill>
              </a:rPr>
              <a:t>COMMENT UTILISER LA NORMALISATION COMME OUTIL DE PROTECTION DE L’INDUSTRIE LOCALE ?</a:t>
            </a:r>
          </a:p>
          <a:p>
            <a:pPr marL="0" indent="0">
              <a:buNone/>
            </a:pPr>
            <a:endParaRPr lang="fr-FR" sz="3200" dirty="0" smtClean="0"/>
          </a:p>
          <a:p>
            <a:pPr marL="0" indent="0">
              <a:buNone/>
            </a:pPr>
            <a:endParaRPr lang="fr-FR" sz="3200" dirty="0" smtClean="0"/>
          </a:p>
          <a:p>
            <a:pPr marL="0" indent="0">
              <a:buNone/>
            </a:pPr>
            <a:endParaRPr lang="fr-FR" dirty="0"/>
          </a:p>
        </p:txBody>
      </p:sp>
      <p:sp>
        <p:nvSpPr>
          <p:cNvPr id="4"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FF000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2603913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2715" y="1"/>
            <a:ext cx="9526979" cy="712518"/>
          </a:xfrm>
        </p:spPr>
        <p:txBody>
          <a:bodyPr>
            <a:normAutofit fontScale="90000"/>
          </a:bodyPr>
          <a:lstStyle/>
          <a:p>
            <a:r>
              <a:rPr lang="fr-FR" sz="4800" dirty="0" smtClean="0"/>
              <a:t>2.2. que peut la normalisation?</a:t>
            </a:r>
            <a:endParaRPr lang="fr-FR" sz="4800" dirty="0"/>
          </a:p>
        </p:txBody>
      </p:sp>
      <p:sp>
        <p:nvSpPr>
          <p:cNvPr id="5" name="Titre 1"/>
          <p:cNvSpPr txBox="1">
            <a:spLocks/>
          </p:cNvSpPr>
          <p:nvPr/>
        </p:nvSpPr>
        <p:spPr>
          <a:xfrm>
            <a:off x="2018805" y="3194461"/>
            <a:ext cx="9690266" cy="380011"/>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200" b="0" i="0" u="none" strike="noStrike" kern="1200" cap="all" spc="0" normalizeH="0" baseline="0" noProof="0" dirty="0" smtClean="0">
                <a:ln>
                  <a:noFill/>
                </a:ln>
                <a:solidFill>
                  <a:srgbClr val="002060"/>
                </a:solidFill>
                <a:effectLst/>
                <a:uLnTx/>
                <a:uFillTx/>
                <a:latin typeface="+mj-lt"/>
                <a:ea typeface="+mj-ea"/>
                <a:cs typeface="+mj-cs"/>
              </a:rPr>
              <a:t>2.2.1. </a:t>
            </a:r>
            <a:r>
              <a:rPr kumimoji="0" lang="fr-FR" sz="3200" b="0" i="0" u="none" strike="noStrike" kern="1200" cap="all" spc="0" normalizeH="0" baseline="0" noProof="0" dirty="0" err="1" smtClean="0">
                <a:ln>
                  <a:noFill/>
                </a:ln>
                <a:solidFill>
                  <a:srgbClr val="002060"/>
                </a:solidFill>
                <a:effectLst/>
                <a:uLnTx/>
                <a:uFillTx/>
                <a:latin typeface="+mj-lt"/>
                <a:ea typeface="+mj-ea"/>
                <a:cs typeface="+mj-cs"/>
              </a:rPr>
              <a:t>definition</a:t>
            </a:r>
            <a:endParaRPr kumimoji="0" lang="fr-FR" sz="3200" b="0" i="0" u="none" strike="noStrike" kern="1200" cap="all" spc="0" normalizeH="0" baseline="0" noProof="0" dirty="0" smtClean="0">
              <a:ln>
                <a:noFill/>
              </a:ln>
              <a:solidFill>
                <a:srgbClr val="002060"/>
              </a:solidFill>
              <a:effectLst/>
              <a:uLnTx/>
              <a:uFillTx/>
              <a:latin typeface="+mj-lt"/>
              <a:ea typeface="+mj-ea"/>
              <a:cs typeface="+mj-cs"/>
            </a:endParaRPr>
          </a:p>
          <a:p>
            <a:pPr marL="0" marR="0" lvl="0" indent="0" algn="l" defTabSz="914400" rtl="0" eaLnBrk="1" fontAlgn="auto" latinLnBrk="0" hangingPunct="1">
              <a:spcBef>
                <a:spcPct val="0"/>
              </a:spcBef>
              <a:spcAft>
                <a:spcPts val="0"/>
              </a:spcAft>
              <a:buClrTx/>
              <a:buSzTx/>
              <a:buFont typeface="Arial" pitchFamily="34" charset="0"/>
              <a:buChar char="•"/>
              <a:tabLst/>
              <a:defRPr/>
            </a:pPr>
            <a:r>
              <a:rPr lang="fr-FR" sz="3200" cap="all" dirty="0" smtClean="0">
                <a:solidFill>
                  <a:srgbClr val="00B050"/>
                </a:solidFill>
                <a:latin typeface="+mj-lt"/>
                <a:ea typeface="+mj-ea"/>
                <a:cs typeface="+mj-cs"/>
              </a:rPr>
              <a:t>ENSEMBLE DE REGLES TECHNIQUES RESULTANT DE L’ACCORD DES PRODUCTEURS ET DES USAGERS, EN VUE MEILLEUR RENDEMENT; OU DE LA PERFORMANCE</a:t>
            </a:r>
          </a:p>
          <a:p>
            <a:pPr marL="0" marR="0" lvl="0" indent="0" algn="l" defTabSz="914400" rtl="0" eaLnBrk="1" fontAlgn="auto" latinLnBrk="0" hangingPunct="1">
              <a:spcBef>
                <a:spcPct val="0"/>
              </a:spcBef>
              <a:spcAft>
                <a:spcPts val="0"/>
              </a:spcAft>
              <a:buClrTx/>
              <a:buSzTx/>
              <a:buFont typeface="Arial" pitchFamily="34" charset="0"/>
              <a:buChar char="•"/>
              <a:tabLst/>
              <a:defRPr/>
            </a:pPr>
            <a:endParaRPr lang="fr-FR" sz="3200" cap="all" dirty="0" smtClean="0">
              <a:solidFill>
                <a:srgbClr val="00B050"/>
              </a:solidFill>
              <a:latin typeface="+mj-lt"/>
              <a:ea typeface="+mj-ea"/>
              <a:cs typeface="+mj-cs"/>
            </a:endParaRPr>
          </a:p>
          <a:p>
            <a:pPr marL="0" marR="0" lvl="0" indent="0" algn="l" defTabSz="914400" rtl="0" eaLnBrk="1" fontAlgn="auto" latinLnBrk="0" hangingPunct="1">
              <a:spcBef>
                <a:spcPct val="0"/>
              </a:spcBef>
              <a:spcAft>
                <a:spcPts val="0"/>
              </a:spcAft>
              <a:buClrTx/>
              <a:buSzTx/>
              <a:buFont typeface="Arial" pitchFamily="34" charset="0"/>
              <a:buChar char="•"/>
              <a:tabLst/>
              <a:defRPr/>
            </a:pPr>
            <a:r>
              <a:rPr lang="fr-FR" sz="3200" cap="all" dirty="0" smtClean="0">
                <a:solidFill>
                  <a:srgbClr val="00B050"/>
                </a:solidFill>
                <a:latin typeface="+mj-lt"/>
                <a:ea typeface="+mj-ea"/>
                <a:cs typeface="+mj-cs"/>
              </a:rPr>
              <a:t>concerne des produits, système , </a:t>
            </a:r>
            <a:r>
              <a:rPr lang="fr-FR" sz="3200" cap="all" dirty="0" err="1" smtClean="0">
                <a:solidFill>
                  <a:srgbClr val="00B050"/>
                </a:solidFill>
                <a:latin typeface="+mj-lt"/>
                <a:ea typeface="+mj-ea"/>
                <a:cs typeface="+mj-cs"/>
              </a:rPr>
              <a:t>etc</a:t>
            </a:r>
            <a:endParaRPr lang="fr-FR" sz="3200" cap="all" dirty="0" smtClean="0">
              <a:solidFill>
                <a:srgbClr val="00B050"/>
              </a:solidFill>
              <a:latin typeface="+mj-lt"/>
              <a:ea typeface="+mj-ea"/>
              <a:cs typeface="+mj-cs"/>
            </a:endParaRPr>
          </a:p>
          <a:p>
            <a:pPr marL="0" marR="0" lvl="0" indent="0" algn="l" defTabSz="914400" rtl="0" eaLnBrk="1" fontAlgn="auto" latinLnBrk="0" hangingPunct="1">
              <a:spcBef>
                <a:spcPct val="0"/>
              </a:spcBef>
              <a:spcAft>
                <a:spcPts val="0"/>
              </a:spcAft>
              <a:buClrTx/>
              <a:buSzTx/>
              <a:buFont typeface="Arial" pitchFamily="34" charset="0"/>
              <a:buChar char="•"/>
              <a:tabLst/>
              <a:defRPr/>
            </a:pPr>
            <a:endParaRPr lang="fr-FR" sz="3200" cap="all" dirty="0" smtClean="0">
              <a:solidFill>
                <a:srgbClr val="00B050"/>
              </a:solidFill>
              <a:latin typeface="+mj-lt"/>
              <a:ea typeface="+mj-ea"/>
              <a:cs typeface="+mj-cs"/>
            </a:endParaRPr>
          </a:p>
          <a:p>
            <a:pPr marL="0" marR="0" lvl="0" indent="0" algn="l" defTabSz="914400" rtl="0" eaLnBrk="1" fontAlgn="auto" latinLnBrk="0" hangingPunct="1">
              <a:spcBef>
                <a:spcPct val="0"/>
              </a:spcBef>
              <a:spcAft>
                <a:spcPts val="0"/>
              </a:spcAft>
              <a:buClrTx/>
              <a:buSzTx/>
              <a:buFont typeface="Arial" pitchFamily="34" charset="0"/>
              <a:buChar char="•"/>
              <a:tabLst/>
              <a:defRPr/>
            </a:pPr>
            <a:r>
              <a:rPr lang="fr-FR" sz="3200" cap="all" dirty="0" err="1" smtClean="0">
                <a:solidFill>
                  <a:srgbClr val="00B050"/>
                </a:solidFill>
                <a:latin typeface="+mj-lt"/>
                <a:ea typeface="+mj-ea"/>
                <a:cs typeface="+mj-cs"/>
              </a:rPr>
              <a:t>Qualite</a:t>
            </a:r>
            <a:r>
              <a:rPr lang="fr-FR" sz="3200" cap="all" dirty="0" smtClean="0">
                <a:solidFill>
                  <a:srgbClr val="00B050"/>
                </a:solidFill>
                <a:latin typeface="+mj-lt"/>
                <a:ea typeface="+mj-ea"/>
                <a:cs typeface="+mj-cs"/>
              </a:rPr>
              <a:t>: </a:t>
            </a:r>
            <a:r>
              <a:rPr lang="fr-FR" sz="3200" cap="all" dirty="0" err="1" smtClean="0">
                <a:solidFill>
                  <a:srgbClr val="00B050"/>
                </a:solidFill>
                <a:latin typeface="+mj-lt"/>
                <a:ea typeface="+mj-ea"/>
                <a:cs typeface="+mj-cs"/>
              </a:rPr>
              <a:t>supEriorite</a:t>
            </a:r>
            <a:r>
              <a:rPr lang="fr-FR" sz="3200" cap="all" dirty="0" smtClean="0">
                <a:solidFill>
                  <a:srgbClr val="00B050"/>
                </a:solidFill>
                <a:latin typeface="+mj-lt"/>
                <a:ea typeface="+mj-ea"/>
                <a:cs typeface="+mj-cs"/>
              </a:rPr>
              <a:t> ou excellence en Quelque chose</a:t>
            </a:r>
          </a:p>
          <a:p>
            <a:pPr marL="0" marR="0" lvl="0" indent="0" algn="l" defTabSz="914400" rtl="0" eaLnBrk="1" fontAlgn="auto" latinLnBrk="0" hangingPunct="1">
              <a:spcBef>
                <a:spcPct val="0"/>
              </a:spcBef>
              <a:spcAft>
                <a:spcPts val="0"/>
              </a:spcAft>
              <a:buClrTx/>
              <a:buSzTx/>
              <a:tabLst/>
              <a:defRPr/>
            </a:pPr>
            <a:endParaRPr lang="fr-FR" sz="3200" cap="all" dirty="0" smtClean="0">
              <a:solidFill>
                <a:srgbClr val="00B050"/>
              </a:solidFill>
              <a:latin typeface="+mj-lt"/>
              <a:ea typeface="+mj-ea"/>
              <a:cs typeface="+mj-cs"/>
            </a:endParaRPr>
          </a:p>
          <a:p>
            <a:pPr marL="0" marR="0" lvl="0" indent="0" algn="l" defTabSz="914400" rtl="0" eaLnBrk="1" fontAlgn="auto" latinLnBrk="0" hangingPunct="1">
              <a:spcBef>
                <a:spcPct val="0"/>
              </a:spcBef>
              <a:spcAft>
                <a:spcPts val="0"/>
              </a:spcAft>
              <a:buClrTx/>
              <a:buSzTx/>
              <a:buFontTx/>
              <a:buNone/>
              <a:tabLst/>
              <a:defRPr/>
            </a:pPr>
            <a:r>
              <a:rPr lang="fr-FR" sz="3200" cap="all" dirty="0" smtClean="0">
                <a:solidFill>
                  <a:srgbClr val="00B050"/>
                </a:solidFill>
                <a:latin typeface="+mj-lt"/>
                <a:ea typeface="+mj-ea"/>
                <a:cs typeface="+mj-cs"/>
              </a:rPr>
              <a:t>* Donc norme = outil de la </a:t>
            </a:r>
            <a:r>
              <a:rPr lang="fr-FR" sz="3200" cap="all" dirty="0" err="1" smtClean="0">
                <a:solidFill>
                  <a:srgbClr val="00B050"/>
                </a:solidFill>
                <a:latin typeface="+mj-lt"/>
                <a:ea typeface="+mj-ea"/>
                <a:cs typeface="+mj-cs"/>
              </a:rPr>
              <a:t>qualite</a:t>
            </a:r>
            <a:endParaRPr lang="fr-FR" sz="3200" cap="all" dirty="0" smtClean="0">
              <a:solidFill>
                <a:srgbClr val="00B050"/>
              </a:solidFill>
              <a:latin typeface="+mj-lt"/>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000" b="0" i="0" u="none" strike="noStrike" kern="1200" cap="all" spc="0" normalizeH="0" baseline="0" noProof="0" dirty="0">
              <a:ln>
                <a:noFill/>
              </a:ln>
              <a:solidFill>
                <a:srgbClr val="00B050"/>
              </a:solidFill>
              <a:effectLst/>
              <a:uLnTx/>
              <a:uFillTx/>
              <a:latin typeface="+mj-lt"/>
              <a:ea typeface="+mj-ea"/>
              <a:cs typeface="+mj-cs"/>
            </a:endParaRPr>
          </a:p>
        </p:txBody>
      </p:sp>
      <p:sp>
        <p:nvSpPr>
          <p:cNvPr id="7" name="Titre 1"/>
          <p:cNvSpPr txBox="1">
            <a:spLocks/>
          </p:cNvSpPr>
          <p:nvPr/>
        </p:nvSpPr>
        <p:spPr>
          <a:xfrm>
            <a:off x="1753590" y="4518561"/>
            <a:ext cx="9690266" cy="536369"/>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400" b="0" i="0" u="none" strike="noStrike" kern="1200" cap="all" spc="0" normalizeH="0" baseline="0" noProof="0" dirty="0">
              <a:ln>
                <a:noFill/>
              </a:ln>
              <a:solidFill>
                <a:srgbClr val="002060"/>
              </a:solidFill>
              <a:effectLst/>
              <a:uLnTx/>
              <a:uFillTx/>
              <a:latin typeface="+mj-lt"/>
              <a:ea typeface="+mj-ea"/>
              <a:cs typeface="+mj-cs"/>
            </a:endParaRPr>
          </a:p>
        </p:txBody>
      </p:sp>
      <p:sp>
        <p:nvSpPr>
          <p:cNvPr id="6"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FF0000"/>
                </a:solidFill>
              </a:rPr>
              <a:t>2.2- QUE PEUT LA </a:t>
            </a:r>
          </a:p>
          <a:p>
            <a:pPr>
              <a:lnSpc>
                <a:spcPct val="150000"/>
              </a:lnSpc>
            </a:pPr>
            <a:r>
              <a:rPr lang="fr-FR" sz="4400" dirty="0" smtClean="0">
                <a:solidFill>
                  <a:srgbClr val="FF000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2113808" y="553761"/>
          <a:ext cx="9143998" cy="4295457"/>
        </p:xfrm>
        <a:graphic>
          <a:graphicData uri="http://schemas.openxmlformats.org/drawingml/2006/table">
            <a:tbl>
              <a:tblPr/>
              <a:tblGrid>
                <a:gridCol w="2307637"/>
                <a:gridCol w="1248363"/>
                <a:gridCol w="1185333"/>
                <a:gridCol w="1693333"/>
                <a:gridCol w="1354666"/>
                <a:gridCol w="1354666"/>
              </a:tblGrid>
              <a:tr h="573942">
                <a:tc>
                  <a:txBody>
                    <a:bodyPr/>
                    <a:lstStyle/>
                    <a:p>
                      <a:pPr algn="ctr">
                        <a:spcAft>
                          <a:spcPts val="0"/>
                        </a:spcAft>
                      </a:pP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GB" sz="1200" b="1">
                          <a:latin typeface="Arial"/>
                          <a:ea typeface="Times New Roman"/>
                          <a:cs typeface="Arial"/>
                        </a:rPr>
                        <a:t>Cameroun (CNQ)</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latin typeface="Arial"/>
                          <a:ea typeface="Times New Roman"/>
                          <a:cs typeface="Arial"/>
                        </a:rPr>
                        <a:t>France (AFNOR)</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a:latin typeface="Arial"/>
                          <a:ea typeface="Times New Roman"/>
                          <a:cs typeface="Arial"/>
                        </a:rPr>
                        <a:t>Royaume Uni (BSI)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de-DE" sz="1200" b="1">
                          <a:latin typeface="Arial"/>
                          <a:ea typeface="Times New Roman"/>
                          <a:cs typeface="Arial"/>
                        </a:rPr>
                        <a:t>Allemagne (DIN)</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de-DE" sz="1200" b="1">
                          <a:latin typeface="Arial"/>
                          <a:ea typeface="Times New Roman"/>
                          <a:cs typeface="Arial"/>
                        </a:rPr>
                        <a:t>Tunisie (INNORPI)</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72">
                <a:tc>
                  <a:txBody>
                    <a:bodyPr/>
                    <a:lstStyle/>
                    <a:p>
                      <a:pPr algn="just">
                        <a:spcAft>
                          <a:spcPts val="0"/>
                        </a:spcAft>
                      </a:pPr>
                      <a:r>
                        <a:rPr lang="fr-FR" sz="1200" b="0" dirty="0" smtClean="0">
                          <a:solidFill>
                            <a:srgbClr val="FF0000"/>
                          </a:solidFill>
                          <a:latin typeface="Arial"/>
                          <a:ea typeface="Times New Roman"/>
                          <a:cs typeface="Arial"/>
                        </a:rPr>
                        <a:t>NOMBRE DE NORMES </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dirty="0" smtClean="0">
                          <a:latin typeface="Arial"/>
                          <a:ea typeface="Times New Roman"/>
                          <a:cs typeface="Arial"/>
                        </a:rPr>
                        <a:t>250</a:t>
                      </a:r>
                    </a:p>
                    <a:p>
                      <a:pPr algn="ctr">
                        <a:spcAft>
                          <a:spcPts val="0"/>
                        </a:spcAft>
                      </a:pPr>
                      <a:r>
                        <a:rPr lang="fr-FR" sz="1200" b="0" dirty="0" smtClean="0">
                          <a:latin typeface="Arial"/>
                          <a:ea typeface="Times New Roman"/>
                          <a:cs typeface="Arial"/>
                        </a:rPr>
                        <a:t>( 1700)</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20 000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13 000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25 000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6000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72">
                <a:tc>
                  <a:txBody>
                    <a:bodyPr/>
                    <a:lstStyle/>
                    <a:p>
                      <a:pPr algn="just">
                        <a:spcAft>
                          <a:spcPts val="0"/>
                        </a:spcAft>
                      </a:pPr>
                      <a:r>
                        <a:rPr lang="fr-FR" sz="1200" b="0" dirty="0" smtClean="0">
                          <a:solidFill>
                            <a:srgbClr val="FF0000"/>
                          </a:solidFill>
                          <a:latin typeface="Arial"/>
                          <a:ea typeface="Times New Roman"/>
                          <a:cs typeface="Arial"/>
                        </a:rPr>
                        <a:t>PRODUCTION ANNUELLE </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dirty="0" smtClean="0">
                          <a:latin typeface="Arial"/>
                          <a:ea typeface="Times New Roman"/>
                          <a:cs typeface="Arial"/>
                        </a:rPr>
                        <a:t>50</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1212</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1204</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1325</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300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0028">
                <a:tc>
                  <a:txBody>
                    <a:bodyPr/>
                    <a:lstStyle/>
                    <a:p>
                      <a:pPr algn="just">
                        <a:spcAft>
                          <a:spcPts val="0"/>
                        </a:spcAft>
                      </a:pPr>
                      <a:r>
                        <a:rPr lang="fr-FR" sz="1200" b="0" dirty="0" smtClean="0">
                          <a:solidFill>
                            <a:srgbClr val="FF0000"/>
                          </a:solidFill>
                          <a:latin typeface="Arial"/>
                          <a:ea typeface="Times New Roman"/>
                          <a:cs typeface="Arial"/>
                        </a:rPr>
                        <a:t>BUDGET ANNUEL </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dirty="0" smtClean="0">
                          <a:latin typeface="Arial"/>
                          <a:ea typeface="Times New Roman"/>
                          <a:cs typeface="Arial"/>
                        </a:rPr>
                        <a:t>FAIBLE</a:t>
                      </a:r>
                    </a:p>
                    <a:p>
                      <a:pPr algn="ctr">
                        <a:spcAft>
                          <a:spcPts val="0"/>
                        </a:spcAft>
                      </a:pPr>
                      <a:r>
                        <a:rPr lang="fr-FR" sz="1200" b="0" dirty="0" smtClean="0">
                          <a:latin typeface="Arial"/>
                          <a:ea typeface="Times New Roman"/>
                          <a:cs typeface="Arial"/>
                        </a:rPr>
                        <a:t>(1.5 milliards)</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b="0">
                          <a:latin typeface="Arial"/>
                          <a:ea typeface="Times New Roman"/>
                          <a:cs typeface="Arial"/>
                        </a:rPr>
                        <a:t>40</a:t>
                      </a:r>
                      <a:r>
                        <a:rPr lang="fr-FR" sz="1200" b="0">
                          <a:latin typeface="Arial"/>
                          <a:ea typeface="Times New Roman"/>
                          <a:cs typeface="Arial"/>
                        </a:rPr>
                        <a:t> </a:t>
                      </a:r>
                      <a:r>
                        <a:rPr lang="fr-FR" sz="1100" b="0">
                          <a:latin typeface="Arial"/>
                          <a:ea typeface="Times New Roman"/>
                          <a:cs typeface="Arial"/>
                        </a:rPr>
                        <a:t>milliards</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b="0">
                          <a:latin typeface="Arial"/>
                          <a:ea typeface="Times New Roman"/>
                          <a:cs typeface="Arial"/>
                        </a:rPr>
                        <a:t>50</a:t>
                      </a:r>
                      <a:r>
                        <a:rPr lang="fr-FR" sz="1200" b="0">
                          <a:latin typeface="Arial"/>
                          <a:ea typeface="Times New Roman"/>
                          <a:cs typeface="Arial"/>
                        </a:rPr>
                        <a:t> </a:t>
                      </a:r>
                      <a:r>
                        <a:rPr lang="fr-FR" sz="1100" b="0">
                          <a:latin typeface="Arial"/>
                          <a:ea typeface="Times New Roman"/>
                          <a:cs typeface="Arial"/>
                        </a:rPr>
                        <a:t>milliards</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b="0" dirty="0">
                          <a:latin typeface="Arial"/>
                          <a:ea typeface="Times New Roman"/>
                          <a:cs typeface="Arial"/>
                        </a:rPr>
                        <a:t>60</a:t>
                      </a:r>
                      <a:r>
                        <a:rPr lang="fr-FR" sz="1200" b="0" dirty="0">
                          <a:latin typeface="Arial"/>
                          <a:ea typeface="Times New Roman"/>
                          <a:cs typeface="Arial"/>
                        </a:rPr>
                        <a:t> </a:t>
                      </a:r>
                      <a:r>
                        <a:rPr lang="fr-FR" sz="1100" b="0" dirty="0">
                          <a:latin typeface="Arial"/>
                          <a:ea typeface="Times New Roman"/>
                          <a:cs typeface="Arial"/>
                        </a:rPr>
                        <a:t>milliards</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200" b="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72">
                <a:tc>
                  <a:txBody>
                    <a:bodyPr/>
                    <a:lstStyle/>
                    <a:p>
                      <a:pPr algn="just">
                        <a:spcAft>
                          <a:spcPts val="0"/>
                        </a:spcAft>
                      </a:pPr>
                      <a:r>
                        <a:rPr lang="fr-FR" sz="1200" b="0" dirty="0" smtClean="0">
                          <a:solidFill>
                            <a:srgbClr val="FF0000"/>
                          </a:solidFill>
                          <a:latin typeface="Arial"/>
                          <a:ea typeface="Times New Roman"/>
                          <a:cs typeface="Arial"/>
                        </a:rPr>
                        <a:t>PART DE L’ETAT</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dirty="0" smtClean="0">
                          <a:latin typeface="Arial"/>
                          <a:ea typeface="Times New Roman"/>
                          <a:cs typeface="Arial"/>
                        </a:rPr>
                        <a:t>FAIBLE</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27%</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8%</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14%</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200" b="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392">
                <a:tc>
                  <a:txBody>
                    <a:bodyPr/>
                    <a:lstStyle/>
                    <a:p>
                      <a:pPr algn="just">
                        <a:spcAft>
                          <a:spcPts val="0"/>
                        </a:spcAft>
                      </a:pPr>
                      <a:r>
                        <a:rPr lang="fr-FR" sz="1200" b="0" dirty="0" smtClean="0">
                          <a:solidFill>
                            <a:srgbClr val="FF0000"/>
                          </a:solidFill>
                          <a:latin typeface="Arial"/>
                          <a:ea typeface="Times New Roman"/>
                          <a:cs typeface="Arial"/>
                        </a:rPr>
                        <a:t>CHIFFRE D’AFFAIRE</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200" b="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b="0" dirty="0">
                          <a:latin typeface="Arial"/>
                          <a:ea typeface="Times New Roman"/>
                          <a:cs typeface="Arial"/>
                        </a:rPr>
                        <a:t>30</a:t>
                      </a:r>
                      <a:r>
                        <a:rPr lang="fr-FR" sz="1200" b="0" dirty="0">
                          <a:latin typeface="Arial"/>
                          <a:ea typeface="Times New Roman"/>
                          <a:cs typeface="Arial"/>
                        </a:rPr>
                        <a:t> </a:t>
                      </a:r>
                      <a:r>
                        <a:rPr lang="fr-FR" sz="1100" b="0" dirty="0">
                          <a:latin typeface="Arial"/>
                          <a:ea typeface="Times New Roman"/>
                          <a:cs typeface="Arial"/>
                        </a:rPr>
                        <a:t>milliards</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b="0">
                          <a:latin typeface="Arial"/>
                          <a:ea typeface="Times New Roman"/>
                          <a:cs typeface="Arial"/>
                        </a:rPr>
                        <a:t>45</a:t>
                      </a:r>
                      <a:r>
                        <a:rPr lang="fr-FR" sz="1200" b="0">
                          <a:latin typeface="Arial"/>
                          <a:ea typeface="Times New Roman"/>
                          <a:cs typeface="Arial"/>
                        </a:rPr>
                        <a:t> </a:t>
                      </a:r>
                      <a:r>
                        <a:rPr lang="fr-FR" sz="1100" b="0">
                          <a:latin typeface="Arial"/>
                          <a:ea typeface="Times New Roman"/>
                          <a:cs typeface="Arial"/>
                        </a:rPr>
                        <a:t>milliards</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100" b="0">
                          <a:latin typeface="Arial"/>
                          <a:ea typeface="Times New Roman"/>
                          <a:cs typeface="Arial"/>
                        </a:rPr>
                        <a:t>30</a:t>
                      </a:r>
                      <a:r>
                        <a:rPr lang="fr-FR" sz="1200" b="0">
                          <a:latin typeface="Arial"/>
                          <a:ea typeface="Times New Roman"/>
                          <a:cs typeface="Arial"/>
                        </a:rPr>
                        <a:t> </a:t>
                      </a:r>
                      <a:r>
                        <a:rPr lang="fr-FR" sz="1100" b="0">
                          <a:latin typeface="Arial"/>
                          <a:ea typeface="Times New Roman"/>
                          <a:cs typeface="Arial"/>
                        </a:rPr>
                        <a:t>milliards</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200" b="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72">
                <a:tc>
                  <a:txBody>
                    <a:bodyPr/>
                    <a:lstStyle/>
                    <a:p>
                      <a:pPr algn="just">
                        <a:spcAft>
                          <a:spcPts val="0"/>
                        </a:spcAft>
                      </a:pPr>
                      <a:r>
                        <a:rPr lang="fr-FR" sz="1200" b="0" dirty="0" smtClean="0">
                          <a:solidFill>
                            <a:srgbClr val="FF0000"/>
                          </a:solidFill>
                          <a:latin typeface="Arial"/>
                          <a:ea typeface="Times New Roman"/>
                          <a:cs typeface="Arial"/>
                        </a:rPr>
                        <a:t>EFFECTIF DU PERSONNEL </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dirty="0" smtClean="0">
                          <a:latin typeface="Arial"/>
                          <a:ea typeface="Times New Roman"/>
                          <a:cs typeface="Arial"/>
                        </a:rPr>
                        <a:t>7</a:t>
                      </a:r>
                    </a:p>
                    <a:p>
                      <a:pPr algn="ctr">
                        <a:spcAft>
                          <a:spcPts val="0"/>
                        </a:spcAft>
                      </a:pPr>
                      <a:r>
                        <a:rPr lang="fr-FR" sz="1200" b="1" dirty="0" smtClean="0">
                          <a:latin typeface="Arial"/>
                          <a:ea typeface="Times New Roman"/>
                          <a:cs typeface="Arial"/>
                        </a:rPr>
                        <a:t>(100)</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566</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1911</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847</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90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72">
                <a:tc>
                  <a:txBody>
                    <a:bodyPr/>
                    <a:lstStyle/>
                    <a:p>
                      <a:pPr algn="just">
                        <a:spcAft>
                          <a:spcPts val="0"/>
                        </a:spcAft>
                      </a:pPr>
                      <a:r>
                        <a:rPr lang="fr-FR" sz="1200" b="0" dirty="0" smtClean="0">
                          <a:solidFill>
                            <a:srgbClr val="FF0000"/>
                          </a:solidFill>
                          <a:latin typeface="Arial"/>
                          <a:ea typeface="Times New Roman"/>
                          <a:cs typeface="Arial"/>
                        </a:rPr>
                        <a:t>ADHÉRENTS </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0</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dirty="0">
                          <a:latin typeface="Arial"/>
                          <a:ea typeface="Times New Roman"/>
                          <a:cs typeface="Arial"/>
                        </a:rPr>
                        <a:t>3375</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29181</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0">
                          <a:latin typeface="Arial"/>
                          <a:ea typeface="Times New Roman"/>
                          <a:cs typeface="Arial"/>
                        </a:rPr>
                        <a:t>6365</a:t>
                      </a:r>
                      <a:endParaRPr lang="fr-FR" sz="1200" b="1">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fr-FR" sz="1200" b="0"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6972">
                <a:tc>
                  <a:txBody>
                    <a:bodyPr/>
                    <a:lstStyle/>
                    <a:p>
                      <a:pPr algn="just">
                        <a:spcAft>
                          <a:spcPts val="0"/>
                        </a:spcAft>
                      </a:pPr>
                      <a:r>
                        <a:rPr lang="fr-FR" sz="1200" b="1" dirty="0" smtClean="0">
                          <a:solidFill>
                            <a:srgbClr val="FF0000"/>
                          </a:solidFill>
                          <a:latin typeface="Arial"/>
                          <a:ea typeface="Times New Roman"/>
                          <a:cs typeface="Arial"/>
                        </a:rPr>
                        <a:t>CERTIFICAT DE CONFORMITE</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TRES FAIBLE</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TRES ELEVE</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smtClean="0">
                          <a:latin typeface="Arial"/>
                          <a:ea typeface="Times New Roman"/>
                          <a:cs typeface="Arial"/>
                        </a:rPr>
                        <a:t>TRES ELEVE</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smtClean="0">
                          <a:latin typeface="Arial"/>
                          <a:ea typeface="Times New Roman"/>
                          <a:cs typeface="Arial"/>
                        </a:rPr>
                        <a:t>TRES ELEVE</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TRES ELEVE</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331">
                <a:tc>
                  <a:txBody>
                    <a:bodyPr/>
                    <a:lstStyle/>
                    <a:p>
                      <a:pPr algn="just">
                        <a:spcAft>
                          <a:spcPts val="0"/>
                        </a:spcAft>
                      </a:pPr>
                      <a:r>
                        <a:rPr lang="fr-FR" sz="1000" b="1" dirty="0" smtClean="0">
                          <a:solidFill>
                            <a:srgbClr val="FF0000"/>
                          </a:solidFill>
                          <a:latin typeface="Arial"/>
                          <a:ea typeface="Times New Roman"/>
                          <a:cs typeface="Arial"/>
                        </a:rPr>
                        <a:t>LABORATOIRE NATIONAL </a:t>
                      </a:r>
                    </a:p>
                    <a:p>
                      <a:pPr algn="just">
                        <a:spcAft>
                          <a:spcPts val="0"/>
                        </a:spcAft>
                      </a:pPr>
                      <a:r>
                        <a:rPr lang="fr-FR" sz="500" b="1" dirty="0" smtClean="0">
                          <a:solidFill>
                            <a:srgbClr val="FF0000"/>
                          </a:solidFill>
                          <a:latin typeface="Arial"/>
                          <a:ea typeface="Times New Roman"/>
                          <a:cs typeface="Arial"/>
                        </a:rPr>
                        <a:t>DE</a:t>
                      </a:r>
                      <a:r>
                        <a:rPr lang="fr-FR" sz="500" b="1" baseline="0" dirty="0" smtClean="0">
                          <a:solidFill>
                            <a:srgbClr val="FF0000"/>
                          </a:solidFill>
                          <a:latin typeface="Arial"/>
                          <a:ea typeface="Times New Roman"/>
                          <a:cs typeface="Arial"/>
                        </a:rPr>
                        <a:t> CONTRÔLE QUALITE PRODUITS INDUSTRIELS IMPORT OU EXPORT</a:t>
                      </a:r>
                      <a:endParaRPr lang="fr-FR" sz="5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NON</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200" b="1" dirty="0" smtClean="0">
                          <a:latin typeface="Arial"/>
                          <a:ea typeface="Times New Roman"/>
                          <a:cs typeface="Arial"/>
                        </a:rPr>
                        <a:t>OUI</a:t>
                      </a: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178">
                <a:tc>
                  <a:txBody>
                    <a:bodyPr/>
                    <a:lstStyle/>
                    <a:p>
                      <a:pPr algn="just">
                        <a:spcAft>
                          <a:spcPts val="0"/>
                        </a:spcAft>
                      </a:pPr>
                      <a:r>
                        <a:rPr lang="fr-FR" sz="1200" b="1" dirty="0" smtClean="0">
                          <a:solidFill>
                            <a:srgbClr val="FF0000"/>
                          </a:solidFill>
                          <a:latin typeface="Arial"/>
                          <a:ea typeface="Times New Roman"/>
                          <a:cs typeface="Arial"/>
                        </a:rPr>
                        <a:t>SYSTEME NATIONAL DE METROLOGIE</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NON</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70178">
                <a:tc>
                  <a:txBody>
                    <a:bodyPr/>
                    <a:lstStyle/>
                    <a:p>
                      <a:pPr algn="just">
                        <a:spcAft>
                          <a:spcPts val="0"/>
                        </a:spcAft>
                      </a:pPr>
                      <a:r>
                        <a:rPr lang="fr-FR" sz="1200" b="1" dirty="0" smtClean="0">
                          <a:solidFill>
                            <a:srgbClr val="FF0000"/>
                          </a:solidFill>
                          <a:latin typeface="Arial"/>
                          <a:ea typeface="Times New Roman"/>
                          <a:cs typeface="Arial"/>
                        </a:rPr>
                        <a:t>SYSTÈME NATIONAL D’ACCREDITATION</a:t>
                      </a:r>
                      <a:endParaRPr lang="fr-FR" sz="1200" b="1" dirty="0">
                        <a:solidFill>
                          <a:srgbClr val="FF0000"/>
                        </a:solidFill>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NON</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fr-FR" sz="1200" b="1" dirty="0" smtClean="0">
                          <a:latin typeface="Arial"/>
                          <a:ea typeface="Times New Roman"/>
                          <a:cs typeface="Arial"/>
                        </a:rPr>
                        <a:t>OUI</a:t>
                      </a:r>
                      <a:endParaRPr lang="fr-FR" sz="1200" b="1" dirty="0">
                        <a:latin typeface="Arial"/>
                        <a:ea typeface="Times New Roman"/>
                        <a:cs typeface="Arial"/>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itre 1"/>
          <p:cNvSpPr txBox="1">
            <a:spLocks/>
          </p:cNvSpPr>
          <p:nvPr/>
        </p:nvSpPr>
        <p:spPr>
          <a:xfrm>
            <a:off x="2515589" y="261257"/>
            <a:ext cx="9676411" cy="130628"/>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400" b="0" i="0" u="none" strike="noStrike" kern="1200" cap="all" spc="0" normalizeH="0" baseline="0" noProof="0" dirty="0" smtClean="0">
                <a:ln>
                  <a:noFill/>
                </a:ln>
                <a:solidFill>
                  <a:srgbClr val="002060"/>
                </a:solidFill>
                <a:effectLst/>
                <a:uLnTx/>
                <a:uFillTx/>
                <a:latin typeface="+mj-lt"/>
                <a:ea typeface="+mj-ea"/>
                <a:cs typeface="+mj-cs"/>
              </a:rPr>
              <a:t>2.2.2. </a:t>
            </a:r>
            <a:r>
              <a:rPr kumimoji="0" lang="fr-FR" sz="2400" b="0" i="0" u="none" strike="noStrike" kern="1200" cap="all" spc="0" normalizeH="0" baseline="0" noProof="0" dirty="0" err="1" smtClean="0">
                <a:ln>
                  <a:noFill/>
                </a:ln>
                <a:solidFill>
                  <a:srgbClr val="002060"/>
                </a:solidFill>
                <a:effectLst/>
                <a:uLnTx/>
                <a:uFillTx/>
                <a:latin typeface="+mj-lt"/>
                <a:ea typeface="+mj-ea"/>
                <a:cs typeface="+mj-cs"/>
              </a:rPr>
              <a:t>problematique</a:t>
            </a:r>
            <a:r>
              <a:rPr kumimoji="0" lang="fr-FR" sz="2400" b="0" i="0" u="none" strike="noStrike" kern="1200" cap="all" spc="0" normalizeH="0" baseline="0" noProof="0" dirty="0" smtClean="0">
                <a:ln>
                  <a:noFill/>
                </a:ln>
                <a:solidFill>
                  <a:srgbClr val="002060"/>
                </a:solidFill>
                <a:effectLst/>
                <a:uLnTx/>
                <a:uFillTx/>
                <a:latin typeface="+mj-lt"/>
                <a:ea typeface="+mj-ea"/>
                <a:cs typeface="+mj-cs"/>
              </a:rPr>
              <a:t>:  </a:t>
            </a:r>
            <a:r>
              <a:rPr kumimoji="0" lang="fr-FR" sz="2400" b="0" i="0" u="none" strike="noStrike" kern="1200" cap="all" spc="0" normalizeH="0" baseline="0" noProof="0" dirty="0" err="1" smtClean="0">
                <a:ln>
                  <a:noFill/>
                </a:ln>
                <a:solidFill>
                  <a:srgbClr val="002060"/>
                </a:solidFill>
                <a:effectLst/>
                <a:uLnTx/>
                <a:uFillTx/>
                <a:latin typeface="+mj-lt"/>
                <a:ea typeface="+mj-ea"/>
                <a:cs typeface="+mj-cs"/>
              </a:rPr>
              <a:t>apercu</a:t>
            </a:r>
            <a:r>
              <a:rPr kumimoji="0" lang="fr-FR" sz="2400" b="0" i="0" u="none" strike="noStrike" kern="1200" cap="all" spc="0" normalizeH="0" baseline="0" noProof="0" dirty="0" smtClean="0">
                <a:ln>
                  <a:noFill/>
                </a:ln>
                <a:solidFill>
                  <a:srgbClr val="002060"/>
                </a:solidFill>
                <a:effectLst/>
                <a:uLnTx/>
                <a:uFillTx/>
                <a:latin typeface="+mj-lt"/>
                <a:ea typeface="+mj-ea"/>
                <a:cs typeface="+mj-cs"/>
              </a:rPr>
              <a:t> de quelques </a:t>
            </a:r>
            <a:r>
              <a:rPr kumimoji="0" lang="fr-FR" sz="2400" b="0" i="0" u="none" strike="noStrike" kern="1200" cap="all" spc="0" normalizeH="0" baseline="0" noProof="0" dirty="0" err="1" smtClean="0">
                <a:ln>
                  <a:noFill/>
                </a:ln>
                <a:solidFill>
                  <a:srgbClr val="002060"/>
                </a:solidFill>
                <a:effectLst/>
                <a:uLnTx/>
                <a:uFillTx/>
                <a:latin typeface="+mj-lt"/>
                <a:ea typeface="+mj-ea"/>
                <a:cs typeface="+mj-cs"/>
              </a:rPr>
              <a:t>systemes</a:t>
            </a:r>
            <a:r>
              <a:rPr kumimoji="0" lang="fr-FR" sz="2400" b="0" i="0" u="none" strike="noStrike" kern="1200" cap="all" spc="0" normalizeH="0" baseline="0" noProof="0" dirty="0" smtClean="0">
                <a:ln>
                  <a:noFill/>
                </a:ln>
                <a:solidFill>
                  <a:srgbClr val="002060"/>
                </a:solidFill>
                <a:effectLst/>
                <a:uLnTx/>
                <a:uFillTx/>
                <a:latin typeface="+mj-lt"/>
                <a:ea typeface="+mj-ea"/>
                <a:cs typeface="+mj-cs"/>
              </a:rPr>
              <a:t> de normalisation</a:t>
            </a:r>
          </a:p>
        </p:txBody>
      </p:sp>
      <p:sp>
        <p:nvSpPr>
          <p:cNvPr id="7" name="Titre 1"/>
          <p:cNvSpPr txBox="1">
            <a:spLocks/>
          </p:cNvSpPr>
          <p:nvPr/>
        </p:nvSpPr>
        <p:spPr>
          <a:xfrm>
            <a:off x="1888176" y="5260771"/>
            <a:ext cx="9676411" cy="130628"/>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fr-FR" sz="2400" cap="all" dirty="0" smtClean="0">
                <a:solidFill>
                  <a:srgbClr val="002060"/>
                </a:solidFill>
                <a:latin typeface="+mj-lt"/>
                <a:ea typeface="+mj-ea"/>
                <a:cs typeface="+mj-cs"/>
              </a:rPr>
              <a:t>DONC,  une </a:t>
            </a:r>
            <a:r>
              <a:rPr lang="fr-FR" sz="2400" cap="all" dirty="0" err="1" smtClean="0">
                <a:solidFill>
                  <a:srgbClr val="002060"/>
                </a:solidFill>
                <a:latin typeface="+mj-lt"/>
                <a:ea typeface="+mj-ea"/>
                <a:cs typeface="+mj-cs"/>
              </a:rPr>
              <a:t>correlation</a:t>
            </a:r>
            <a:r>
              <a:rPr lang="fr-FR" sz="2400" cap="all" dirty="0" smtClean="0">
                <a:solidFill>
                  <a:srgbClr val="002060"/>
                </a:solidFill>
                <a:latin typeface="+mj-lt"/>
                <a:ea typeface="+mj-ea"/>
                <a:cs typeface="+mj-cs"/>
              </a:rPr>
              <a:t> forte entre normalisation et industrialisation</a:t>
            </a:r>
            <a:endParaRPr kumimoji="0" lang="fr-FR" sz="2400" b="0" i="0" u="none" strike="noStrike" kern="1200" cap="all" spc="0" normalizeH="0" baseline="0" noProof="0" dirty="0">
              <a:ln>
                <a:noFill/>
              </a:ln>
              <a:solidFill>
                <a:srgbClr val="002060"/>
              </a:solidFill>
              <a:effectLst/>
              <a:uLnTx/>
              <a:uFillTx/>
              <a:latin typeface="+mj-lt"/>
              <a:ea typeface="+mj-ea"/>
              <a:cs typeface="+mj-cs"/>
            </a:endParaRPr>
          </a:p>
        </p:txBody>
      </p:sp>
      <p:sp>
        <p:nvSpPr>
          <p:cNvPr id="10"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FF0000"/>
                </a:solidFill>
              </a:rPr>
              <a:t>2.2- QUE PEUT LA </a:t>
            </a:r>
          </a:p>
          <a:p>
            <a:pPr>
              <a:lnSpc>
                <a:spcPct val="150000"/>
              </a:lnSpc>
            </a:pPr>
            <a:r>
              <a:rPr lang="fr-FR" sz="4400" dirty="0" smtClean="0">
                <a:solidFill>
                  <a:srgbClr val="FF000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a:xfrm>
            <a:off x="1795118" y="0"/>
            <a:ext cx="10092082" cy="6629507"/>
          </a:xfrm>
          <a:prstGeom prst="rect">
            <a:avLst/>
          </a:prstGeom>
        </p:spPr>
        <p:txBody>
          <a:bodyPr wrap="square">
            <a:spAutoFit/>
          </a:bodyPr>
          <a:lstStyle/>
          <a:p>
            <a:pPr>
              <a:defRPr/>
            </a:pPr>
            <a:r>
              <a:rPr lang="fr-FR" sz="2800" cap="all" dirty="0" smtClean="0">
                <a:solidFill>
                  <a:srgbClr val="FF0000"/>
                </a:solidFill>
              </a:rPr>
              <a:t>2.2.3. </a:t>
            </a:r>
            <a:r>
              <a:rPr lang="fr-FR" sz="2800" cap="all" dirty="0" err="1" smtClean="0">
                <a:solidFill>
                  <a:srgbClr val="FF0000"/>
                </a:solidFill>
              </a:rPr>
              <a:t>consequences</a:t>
            </a:r>
            <a:r>
              <a:rPr lang="fr-FR" sz="4000" cap="all" dirty="0" smtClean="0">
                <a:solidFill>
                  <a:srgbClr val="002060"/>
                </a:solidFill>
              </a:rPr>
              <a:t/>
            </a:r>
            <a:br>
              <a:rPr lang="fr-FR" sz="4000" cap="all" dirty="0" smtClean="0">
                <a:solidFill>
                  <a:srgbClr val="002060"/>
                </a:solidFill>
              </a:rPr>
            </a:br>
            <a:r>
              <a:rPr lang="fr-FR" sz="2800" dirty="0" smtClean="0">
                <a:solidFill>
                  <a:srgbClr val="00B050"/>
                </a:solidFill>
                <a:sym typeface="Wingdings" pitchFamily="2" charset="2"/>
              </a:rPr>
              <a:t></a:t>
            </a:r>
            <a:r>
              <a:rPr lang="fr-FR" sz="3600" dirty="0" smtClean="0">
                <a:solidFill>
                  <a:srgbClr val="00B050"/>
                </a:solidFill>
                <a:sym typeface="Wingdings" pitchFamily="2" charset="2"/>
              </a:rPr>
              <a:t>contrôle impossible des importations, d’où </a:t>
            </a:r>
            <a:r>
              <a:rPr lang="fr-FR" sz="3600" dirty="0" smtClean="0">
                <a:solidFill>
                  <a:srgbClr val="002060"/>
                </a:solidFill>
                <a:sym typeface="Wingdings" pitchFamily="2" charset="2"/>
              </a:rPr>
              <a:t>:</a:t>
            </a:r>
            <a:br>
              <a:rPr lang="fr-FR" sz="3600" dirty="0" smtClean="0">
                <a:solidFill>
                  <a:srgbClr val="002060"/>
                </a:solidFill>
                <a:sym typeface="Wingdings" pitchFamily="2" charset="2"/>
              </a:rPr>
            </a:br>
            <a:r>
              <a:rPr lang="fr-FR" sz="3600" dirty="0" smtClean="0">
                <a:solidFill>
                  <a:srgbClr val="002060"/>
                </a:solidFill>
                <a:sym typeface="Wingdings" pitchFamily="2" charset="2"/>
              </a:rPr>
              <a:t>- l’INSECURITE ALIMENTAIRE ET INDUSTRIELLE</a:t>
            </a:r>
            <a:br>
              <a:rPr lang="fr-FR" sz="3600" dirty="0" smtClean="0">
                <a:solidFill>
                  <a:srgbClr val="002060"/>
                </a:solidFill>
                <a:sym typeface="Wingdings" pitchFamily="2" charset="2"/>
              </a:rPr>
            </a:br>
            <a:r>
              <a:rPr lang="fr-FR" sz="3600" dirty="0" smtClean="0">
                <a:solidFill>
                  <a:srgbClr val="002060"/>
                </a:solidFill>
                <a:sym typeface="Wingdings" pitchFamily="2" charset="2"/>
              </a:rPr>
              <a:t>- LA FERMETURE DE NOS ENTREPRISES CAR PRATIQUES DELOYALES</a:t>
            </a:r>
            <a:br>
              <a:rPr lang="fr-FR" sz="3600" dirty="0" smtClean="0">
                <a:solidFill>
                  <a:srgbClr val="002060"/>
                </a:solidFill>
                <a:sym typeface="Wingdings" pitchFamily="2" charset="2"/>
              </a:rPr>
            </a:br>
            <a:r>
              <a:rPr lang="fr-FR" sz="3600" dirty="0" smtClean="0">
                <a:solidFill>
                  <a:srgbClr val="002060"/>
                </a:solidFill>
                <a:sym typeface="Wingdings" pitchFamily="2" charset="2"/>
              </a:rPr>
              <a:t/>
            </a:r>
            <a:br>
              <a:rPr lang="fr-FR" sz="3600" dirty="0" smtClean="0">
                <a:solidFill>
                  <a:srgbClr val="002060"/>
                </a:solidFill>
                <a:sym typeface="Wingdings" pitchFamily="2" charset="2"/>
              </a:rPr>
            </a:br>
            <a:r>
              <a:rPr lang="fr-FR" sz="3600" dirty="0" smtClean="0">
                <a:solidFill>
                  <a:srgbClr val="00B050"/>
                </a:solidFill>
                <a:sym typeface="Wingdings" pitchFamily="2" charset="2"/>
              </a:rPr>
              <a:t> contrôle impossible des exportations, d’où:</a:t>
            </a:r>
            <a:r>
              <a:rPr lang="fr-FR" sz="3600" dirty="0" smtClean="0">
                <a:solidFill>
                  <a:srgbClr val="002060"/>
                </a:solidFill>
                <a:sym typeface="Wingdings" pitchFamily="2" charset="2"/>
              </a:rPr>
              <a:t/>
            </a:r>
            <a:br>
              <a:rPr lang="fr-FR" sz="3600" dirty="0" smtClean="0">
                <a:solidFill>
                  <a:srgbClr val="002060"/>
                </a:solidFill>
                <a:sym typeface="Wingdings" pitchFamily="2" charset="2"/>
              </a:rPr>
            </a:br>
            <a:r>
              <a:rPr lang="fr-FR" sz="3600" dirty="0" smtClean="0">
                <a:solidFill>
                  <a:srgbClr val="002060"/>
                </a:solidFill>
                <a:sym typeface="Wingdings" pitchFamily="2" charset="2"/>
              </a:rPr>
              <a:t>- exportations non </a:t>
            </a:r>
            <a:r>
              <a:rPr lang="fr-FR" sz="3600" dirty="0" err="1" smtClean="0">
                <a:solidFill>
                  <a:srgbClr val="002060"/>
                </a:solidFill>
                <a:sym typeface="Wingdings" pitchFamily="2" charset="2"/>
              </a:rPr>
              <a:t>competitives</a:t>
            </a:r>
            <a:r>
              <a:rPr lang="fr-FR" sz="3600" dirty="0" smtClean="0">
                <a:solidFill>
                  <a:srgbClr val="002060"/>
                </a:solidFill>
                <a:sym typeface="Wingdings" pitchFamily="2" charset="2"/>
              </a:rPr>
              <a:t> des </a:t>
            </a:r>
            <a:r>
              <a:rPr lang="fr-FR" sz="3600" dirty="0" err="1" smtClean="0">
                <a:solidFill>
                  <a:srgbClr val="002060"/>
                </a:solidFill>
                <a:sym typeface="Wingdings" pitchFamily="2" charset="2"/>
              </a:rPr>
              <a:t>pdts</a:t>
            </a:r>
            <a:r>
              <a:rPr lang="fr-FR" sz="3600" dirty="0" smtClean="0">
                <a:solidFill>
                  <a:srgbClr val="002060"/>
                </a:solidFill>
                <a:sym typeface="Wingdings" pitchFamily="2" charset="2"/>
              </a:rPr>
              <a:t> primaires </a:t>
            </a:r>
            <a:br>
              <a:rPr lang="fr-FR" sz="3600" dirty="0" smtClean="0">
                <a:solidFill>
                  <a:srgbClr val="002060"/>
                </a:solidFill>
                <a:sym typeface="Wingdings" pitchFamily="2" charset="2"/>
              </a:rPr>
            </a:br>
            <a:r>
              <a:rPr lang="fr-FR" sz="3600" dirty="0" smtClean="0">
                <a:solidFill>
                  <a:srgbClr val="002060"/>
                </a:solidFill>
                <a:sym typeface="Wingdings" pitchFamily="2" charset="2"/>
              </a:rPr>
              <a:t>- exportations non </a:t>
            </a:r>
            <a:r>
              <a:rPr lang="fr-FR" sz="3600" dirty="0" err="1" smtClean="0">
                <a:solidFill>
                  <a:srgbClr val="002060"/>
                </a:solidFill>
                <a:sym typeface="Wingdings" pitchFamily="2" charset="2"/>
              </a:rPr>
              <a:t>competitive</a:t>
            </a:r>
            <a:r>
              <a:rPr lang="fr-FR" sz="3600" dirty="0" smtClean="0">
                <a:solidFill>
                  <a:srgbClr val="002060"/>
                </a:solidFill>
                <a:sym typeface="Wingdings" pitchFamily="2" charset="2"/>
              </a:rPr>
              <a:t> des </a:t>
            </a:r>
            <a:r>
              <a:rPr lang="fr-FR" sz="3600" dirty="0" err="1" smtClean="0">
                <a:solidFill>
                  <a:srgbClr val="002060"/>
                </a:solidFill>
                <a:sym typeface="Wingdings" pitchFamily="2" charset="2"/>
              </a:rPr>
              <a:t>pDts</a:t>
            </a:r>
            <a:r>
              <a:rPr lang="fr-FR" sz="3600" dirty="0" smtClean="0">
                <a:solidFill>
                  <a:srgbClr val="002060"/>
                </a:solidFill>
                <a:sym typeface="Wingdings" pitchFamily="2" charset="2"/>
              </a:rPr>
              <a:t> industriels</a:t>
            </a:r>
            <a:br>
              <a:rPr lang="fr-FR" sz="3600" dirty="0" smtClean="0">
                <a:solidFill>
                  <a:srgbClr val="002060"/>
                </a:solidFill>
                <a:sym typeface="Wingdings" pitchFamily="2" charset="2"/>
              </a:rPr>
            </a:br>
            <a:r>
              <a:rPr lang="fr-FR" sz="4800" dirty="0" smtClean="0">
                <a:solidFill>
                  <a:srgbClr val="FF0000"/>
                </a:solidFill>
              </a:rPr>
              <a:t> </a:t>
            </a:r>
            <a:r>
              <a:rPr lang="fr-FR" sz="4000" dirty="0" smtClean="0">
                <a:solidFill>
                  <a:srgbClr val="002060"/>
                </a:solidFill>
              </a:rPr>
              <a:t/>
            </a:r>
            <a:br>
              <a:rPr lang="fr-FR" sz="4000" dirty="0" smtClean="0">
                <a:solidFill>
                  <a:srgbClr val="002060"/>
                </a:solidFill>
              </a:rPr>
            </a:br>
            <a:endParaRPr lang="fr-FR" sz="4000" cap="all" dirty="0">
              <a:solidFill>
                <a:srgbClr val="002060"/>
              </a:solidFill>
            </a:endParaRPr>
          </a:p>
        </p:txBody>
      </p:sp>
      <p:sp>
        <p:nvSpPr>
          <p:cNvPr id="6"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FF0000"/>
                </a:solidFill>
              </a:rPr>
              <a:t>2.2- QUE PEUT LA </a:t>
            </a:r>
          </a:p>
          <a:p>
            <a:pPr>
              <a:lnSpc>
                <a:spcPct val="150000"/>
              </a:lnSpc>
            </a:pPr>
            <a:r>
              <a:rPr lang="fr-FR" sz="4400" dirty="0" smtClean="0">
                <a:solidFill>
                  <a:srgbClr val="FF000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18" y="1353789"/>
            <a:ext cx="10396882" cy="451779"/>
          </a:xfrm>
        </p:spPr>
        <p:txBody>
          <a:bodyPr>
            <a:normAutofit fontScale="90000"/>
          </a:bodyPr>
          <a:lstStyle/>
          <a:p>
            <a:r>
              <a:rPr lang="fr-FR" sz="3100" dirty="0" smtClean="0">
                <a:solidFill>
                  <a:srgbClr val="FF0000"/>
                </a:solidFill>
              </a:rPr>
              <a:t>2.3- DEMARCHE METHODOLOGIQUE ET OPERATIONNELLE PROPOSEE</a:t>
            </a:r>
            <a:r>
              <a:rPr lang="fr-FR" dirty="0" smtClean="0">
                <a:solidFill>
                  <a:srgbClr val="0070C0"/>
                </a:solidFill>
              </a:rPr>
              <a:t/>
            </a:r>
            <a:br>
              <a:rPr lang="fr-FR" dirty="0" smtClean="0">
                <a:solidFill>
                  <a:srgbClr val="0070C0"/>
                </a:solidFill>
              </a:rPr>
            </a:br>
            <a:r>
              <a:rPr lang="fr-FR" dirty="0" smtClean="0">
                <a:solidFill>
                  <a:srgbClr val="0070C0"/>
                </a:solidFill>
              </a:rPr>
              <a:t/>
            </a:r>
            <a:br>
              <a:rPr lang="fr-FR" dirty="0" smtClean="0">
                <a:solidFill>
                  <a:srgbClr val="0070C0"/>
                </a:solidFill>
              </a:rPr>
            </a:br>
            <a:r>
              <a:rPr lang="fr-FR" dirty="0" smtClean="0">
                <a:solidFill>
                  <a:srgbClr val="0070C0"/>
                </a:solidFill>
              </a:rPr>
              <a:t/>
            </a:r>
            <a:br>
              <a:rPr lang="fr-FR" dirty="0" smtClean="0">
                <a:solidFill>
                  <a:srgbClr val="0070C0"/>
                </a:solidFill>
              </a:rPr>
            </a:br>
            <a:r>
              <a:rPr lang="fr-FR" dirty="0" smtClean="0">
                <a:solidFill>
                  <a:srgbClr val="0070C0"/>
                </a:solidFill>
              </a:rPr>
              <a:t/>
            </a:r>
            <a:br>
              <a:rPr lang="fr-FR" dirty="0" smtClean="0">
                <a:solidFill>
                  <a:srgbClr val="0070C0"/>
                </a:solidFill>
              </a:rPr>
            </a:br>
            <a:endParaRPr lang="fr-FR" dirty="0"/>
          </a:p>
        </p:txBody>
      </p:sp>
      <p:sp>
        <p:nvSpPr>
          <p:cNvPr id="4" name="Titre 1"/>
          <p:cNvSpPr txBox="1">
            <a:spLocks/>
          </p:cNvSpPr>
          <p:nvPr/>
        </p:nvSpPr>
        <p:spPr>
          <a:xfrm>
            <a:off x="1864425" y="451262"/>
            <a:ext cx="7944594" cy="3135087"/>
          </a:xfrm>
          <a:prstGeom prst="rect">
            <a:avLst/>
          </a:prstGeom>
        </p:spPr>
        <p:txBody>
          <a:bodyPr vert="horz" lIns="91440" tIns="45720" rIns="91440" bIns="45720" rtlCol="0" anchor="ctr">
            <a:normAutofit fontScale="25000" lnSpcReduction="20000"/>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8000" b="0" i="0" u="none" strike="noStrike" kern="1200" cap="all" spc="0" normalizeH="0" baseline="0" noProof="0" dirty="0" smtClean="0">
                <a:ln>
                  <a:noFill/>
                </a:ln>
                <a:solidFill>
                  <a:srgbClr val="00B050"/>
                </a:solidFill>
                <a:effectLst/>
                <a:uLnTx/>
                <a:uFillTx/>
                <a:latin typeface="+mj-lt"/>
                <a:ea typeface="+mj-ea"/>
                <a:cs typeface="+mj-cs"/>
              </a:rPr>
              <a:t>2.3.1- APPROCHE DEFENSIVE (</a:t>
            </a:r>
            <a:r>
              <a:rPr kumimoji="0" lang="fr-FR" sz="8000" b="0" i="0" u="none" strike="noStrike" kern="1200" cap="all" spc="0" normalizeH="0" noProof="0" dirty="0" smtClean="0">
                <a:ln>
                  <a:noFill/>
                </a:ln>
                <a:solidFill>
                  <a:srgbClr val="00B050"/>
                </a:solidFill>
                <a:effectLst/>
                <a:uLnTx/>
                <a:uFillTx/>
                <a:latin typeface="+mj-lt"/>
                <a:ea typeface="+mj-ea"/>
                <a:cs typeface="+mj-cs"/>
              </a:rPr>
              <a:t> 2 ans) : assainissement du marche</a:t>
            </a:r>
            <a:endParaRPr kumimoji="0" lang="fr-FR" sz="8000" b="0" i="0" u="none" strike="noStrike" kern="1200" cap="all" spc="0" normalizeH="0" baseline="0" noProof="0" dirty="0" smtClean="0">
              <a:ln>
                <a:noFill/>
              </a:ln>
              <a:solidFill>
                <a:srgbClr val="00B050"/>
              </a:solidFill>
              <a:effectLst/>
              <a:uLnTx/>
              <a:uFillTx/>
              <a:latin typeface="+mj-lt"/>
              <a:ea typeface="+mj-ea"/>
              <a:cs typeface="+mj-cs"/>
            </a:endParaRPr>
          </a:p>
          <a:p>
            <a:pPr marL="0" marR="0" lvl="0" indent="0" algn="l" defTabSz="914400" rtl="0" eaLnBrk="1" fontAlgn="auto" latinLnBrk="0" hangingPunct="1">
              <a:lnSpc>
                <a:spcPct val="170000"/>
              </a:lnSpc>
              <a:spcBef>
                <a:spcPct val="0"/>
              </a:spcBef>
              <a:spcAft>
                <a:spcPts val="0"/>
              </a:spcAft>
              <a:buClrTx/>
              <a:buSzTx/>
              <a:buFontTx/>
              <a:buNone/>
              <a:tabLst/>
              <a:defRPr/>
            </a:pPr>
            <a:r>
              <a:rPr lang="fr-FR" sz="8000" cap="all" dirty="0" smtClean="0">
                <a:solidFill>
                  <a:srgbClr val="0070C0"/>
                </a:solidFill>
                <a:latin typeface="+mj-lt"/>
                <a:ea typeface="+mj-ea"/>
                <a:cs typeface="+mj-cs"/>
              </a:rPr>
              <a:t>-</a:t>
            </a:r>
            <a:r>
              <a:rPr kumimoji="0" lang="fr-FR" sz="7200" b="0" i="0" u="none" strike="noStrike" kern="1200" cap="all" spc="0" normalizeH="0" baseline="0" noProof="0" dirty="0" smtClean="0">
                <a:ln>
                  <a:noFill/>
                </a:ln>
                <a:solidFill>
                  <a:srgbClr val="0070C0"/>
                </a:solidFill>
                <a:effectLst/>
                <a:uLnTx/>
                <a:uFillTx/>
                <a:latin typeface="+mj-lt"/>
                <a:ea typeface="+mj-ea"/>
                <a:cs typeface="+mj-cs"/>
              </a:rPr>
              <a:t> IDENTIFICATION DE 100 PRODUITS A HAUT POTENTIEL </a:t>
            </a:r>
          </a:p>
          <a:p>
            <a:pPr marL="0" marR="0" lvl="0" indent="0" algn="l" defTabSz="914400" rtl="0" eaLnBrk="1" fontAlgn="auto" latinLnBrk="0" hangingPunct="1">
              <a:lnSpc>
                <a:spcPct val="170000"/>
              </a:lnSpc>
              <a:spcBef>
                <a:spcPct val="0"/>
              </a:spcBef>
              <a:spcAft>
                <a:spcPts val="0"/>
              </a:spcAft>
              <a:buClrTx/>
              <a:buSzTx/>
              <a:tabLst/>
              <a:defRPr/>
            </a:pPr>
            <a:r>
              <a:rPr kumimoji="0" lang="fr-FR" sz="7200" b="0" i="0" u="none" strike="noStrike" kern="1200" cap="all" spc="0" normalizeH="0" baseline="0" noProof="0" dirty="0" smtClean="0">
                <a:ln>
                  <a:noFill/>
                </a:ln>
                <a:solidFill>
                  <a:srgbClr val="0070C0"/>
                </a:solidFill>
                <a:effectLst/>
                <a:uLnTx/>
                <a:uFillTx/>
                <a:latin typeface="+mj-lt"/>
                <a:ea typeface="+mj-ea"/>
                <a:cs typeface="+mj-cs"/>
              </a:rPr>
              <a:t>DANS LES SECTEURS MENACES par les importations, a savoir</a:t>
            </a:r>
            <a:r>
              <a:rPr kumimoji="0" lang="fr-FR" sz="7200" b="0" i="0" u="none" strike="noStrike" kern="1200" cap="all" spc="0" normalizeH="0" baseline="0" noProof="0" dirty="0" smtClean="0">
                <a:ln>
                  <a:noFill/>
                </a:ln>
                <a:solidFill>
                  <a:srgbClr val="FF0000"/>
                </a:solidFill>
                <a:effectLst/>
                <a:uLnTx/>
                <a:uFillTx/>
                <a:latin typeface="+mj-lt"/>
                <a:ea typeface="+mj-ea"/>
                <a:cs typeface="+mj-cs"/>
              </a:rPr>
              <a:t>:</a:t>
            </a:r>
            <a:endParaRPr kumimoji="0" lang="fr-FR" sz="24000" b="0" i="0" u="none" strike="noStrike" kern="1200" cap="all" spc="0" normalizeH="0" baseline="0" noProof="0" dirty="0" smtClean="0">
              <a:ln>
                <a:noFill/>
              </a:ln>
              <a:solidFill>
                <a:srgbClr val="FF0000"/>
              </a:solidFill>
              <a:effectLst/>
              <a:uLnTx/>
              <a:uFillTx/>
              <a:latin typeface="+mj-lt"/>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66400" b="0" i="0" u="none" strike="noStrike" kern="1200" cap="all" spc="0" normalizeH="0" baseline="0" noProof="0" dirty="0" smtClean="0">
                <a:ln>
                  <a:noFill/>
                </a:ln>
                <a:solidFill>
                  <a:srgbClr val="0070C0"/>
                </a:solidFill>
                <a:effectLst/>
                <a:uLnTx/>
                <a:uFillTx/>
                <a:latin typeface="+mj-lt"/>
                <a:ea typeface="+mj-ea"/>
                <a:cs typeface="+mj-cs"/>
              </a:rPr>
              <a:t/>
            </a:r>
            <a:br>
              <a:rPr kumimoji="0" lang="fr-FR" sz="66400" b="0" i="0" u="none" strike="noStrike" kern="1200" cap="all" spc="0" normalizeH="0" baseline="0" noProof="0" dirty="0" smtClean="0">
                <a:ln>
                  <a:noFill/>
                </a:ln>
                <a:solidFill>
                  <a:srgbClr val="0070C0"/>
                </a:solidFill>
                <a:effectLst/>
                <a:uLnTx/>
                <a:uFillTx/>
                <a:latin typeface="+mj-lt"/>
                <a:ea typeface="+mj-ea"/>
                <a:cs typeface="+mj-cs"/>
              </a:rPr>
            </a:b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pic>
        <p:nvPicPr>
          <p:cNvPr id="38915" name="Picture 3" descr="C:\Users\IG MINMIDT\AppData\Local\Microsoft\Windows\INetCache\IE\232FFU8D\1236639621_740215_0000000001_noticia_normal[1].jpg"/>
          <p:cNvPicPr>
            <a:picLocks noChangeAspect="1" noChangeArrowheads="1"/>
          </p:cNvPicPr>
          <p:nvPr/>
        </p:nvPicPr>
        <p:blipFill>
          <a:blip r:embed="rId2"/>
          <a:srcRect/>
          <a:stretch>
            <a:fillRect/>
          </a:stretch>
        </p:blipFill>
        <p:spPr bwMode="auto">
          <a:xfrm>
            <a:off x="9488383" y="2518827"/>
            <a:ext cx="2226869" cy="3074451"/>
          </a:xfrm>
          <a:prstGeom prst="rect">
            <a:avLst/>
          </a:prstGeom>
          <a:noFill/>
        </p:spPr>
      </p:pic>
      <p:sp>
        <p:nvSpPr>
          <p:cNvPr id="9" name="Titre 1"/>
          <p:cNvSpPr txBox="1">
            <a:spLocks/>
          </p:cNvSpPr>
          <p:nvPr/>
        </p:nvSpPr>
        <p:spPr>
          <a:xfrm>
            <a:off x="1855584" y="1758701"/>
            <a:ext cx="8060312" cy="3929579"/>
          </a:xfrm>
          <a:prstGeom prst="rect">
            <a:avLst/>
          </a:prstGeom>
        </p:spPr>
        <p:txBody>
          <a:bodyPr vert="horz" lIns="91440" tIns="45720" rIns="91440" bIns="45720" rtlCol="0" anchor="ctr">
            <a:noAutofit/>
          </a:bodyPr>
          <a:lstStyle/>
          <a:p>
            <a:pPr>
              <a:buFontTx/>
              <a:buChar char="-"/>
            </a:pPr>
            <a:r>
              <a:rPr lang="fr-FR" sz="2000" b="1" dirty="0" smtClean="0">
                <a:latin typeface="Arial" pitchFamily="34" charset="0"/>
                <a:cs typeface="Arial" pitchFamily="34" charset="0"/>
              </a:rPr>
              <a:t>LES INDUSTRIES AGROALIMENTAIRES </a:t>
            </a:r>
            <a:r>
              <a:rPr lang="fr-FR" sz="2000" dirty="0" smtClean="0">
                <a:latin typeface="Arial" pitchFamily="34" charset="0"/>
                <a:cs typeface="Arial" pitchFamily="34" charset="0"/>
              </a:rPr>
              <a:t>(PÂTES ALIMENTAIRES, BISCUITS, SUCRES, CHOCOLATS, CAFÉ TORRÉFIÉ, LAIT, SIROP, BOISSONS HYGIÉNIQUES ET BIÈRES, VINS, BONBONS, ARÔME, EAUX MINÉRALES, CHEWING GUM…), </a:t>
            </a:r>
          </a:p>
          <a:p>
            <a:r>
              <a:rPr lang="fr-FR" sz="2000" b="1" dirty="0" smtClean="0">
                <a:latin typeface="Arial" pitchFamily="34" charset="0"/>
                <a:cs typeface="Arial" pitchFamily="34" charset="0"/>
              </a:rPr>
              <a:t>- LES PRODUITS TEXTILES </a:t>
            </a:r>
            <a:r>
              <a:rPr lang="fr-FR" sz="2000" dirty="0" smtClean="0">
                <a:latin typeface="Arial" pitchFamily="34" charset="0"/>
                <a:cs typeface="Arial" pitchFamily="34" charset="0"/>
              </a:rPr>
              <a:t>(FILS ET ARTICLES À TRICOTER, LAYETTES, GAS DE PANSEMENT ET CHIRURGICAUX, SERVIETTES, VÊTEMENTS POUR ENFANTS, DRAPS, COUVERTURE, MOQUETTES…), </a:t>
            </a:r>
          </a:p>
          <a:p>
            <a:r>
              <a:rPr lang="fr-FR" sz="2000" b="1" dirty="0" smtClean="0">
                <a:latin typeface="Arial" pitchFamily="34" charset="0"/>
                <a:cs typeface="Arial" pitchFamily="34" charset="0"/>
              </a:rPr>
              <a:t>- LES PAPIERS, CAHIERS ET CARTONS</a:t>
            </a:r>
            <a:r>
              <a:rPr lang="fr-FR" sz="2000" dirty="0" smtClean="0">
                <a:latin typeface="Arial" pitchFamily="34" charset="0"/>
                <a:cs typeface="Arial" pitchFamily="34" charset="0"/>
              </a:rPr>
              <a:t>, LES ENCRES, LES PLASTIQUES, LES SACHETS EN POLYMÈRE, LES SACS EN PAPIER KRAFT DE CIMENT ET FARINE, </a:t>
            </a:r>
          </a:p>
          <a:p>
            <a:r>
              <a:rPr lang="fr-FR" sz="2000" b="1" dirty="0" smtClean="0">
                <a:latin typeface="Arial" pitchFamily="34" charset="0"/>
                <a:cs typeface="Arial" pitchFamily="34" charset="0"/>
              </a:rPr>
              <a:t>- LES PRODUITS PHARMACEUTIQUES ET COSMÉTIQUES</a:t>
            </a:r>
            <a:r>
              <a:rPr lang="fr-FR" sz="2000" dirty="0" smtClean="0">
                <a:latin typeface="Arial" pitchFamily="34" charset="0"/>
                <a:cs typeface="Arial" pitchFamily="34" charset="0"/>
              </a:rPr>
              <a:t>, </a:t>
            </a:r>
          </a:p>
          <a:p>
            <a:r>
              <a:rPr lang="fr-FR" sz="2000" b="1" dirty="0" smtClean="0">
                <a:latin typeface="Arial" pitchFamily="34" charset="0"/>
                <a:cs typeface="Arial" pitchFamily="34" charset="0"/>
              </a:rPr>
              <a:t>- L’ÉLECTRONIQUE</a:t>
            </a:r>
            <a:r>
              <a:rPr kumimoji="0" lang="fr-FR" sz="2400" i="0" u="none" strike="noStrike" kern="1200" spc="0" normalizeH="0" baseline="0" noProof="0" dirty="0" smtClean="0">
                <a:ln>
                  <a:noFill/>
                </a:ln>
                <a:solidFill>
                  <a:srgbClr val="0070C0"/>
                </a:solidFill>
                <a:effectLst/>
                <a:uLnTx/>
                <a:uFillTx/>
                <a:latin typeface="Arial" pitchFamily="34" charset="0"/>
                <a:ea typeface="+mj-ea"/>
                <a:cs typeface="Arial" pitchFamily="34" charset="0"/>
              </a:rPr>
              <a:t/>
            </a:r>
            <a:br>
              <a:rPr kumimoji="0" lang="fr-FR" sz="2400" i="0" u="none" strike="noStrike" kern="1200" spc="0" normalizeH="0" baseline="0" noProof="0" dirty="0" smtClean="0">
                <a:ln>
                  <a:noFill/>
                </a:ln>
                <a:solidFill>
                  <a:srgbClr val="0070C0"/>
                </a:solidFill>
                <a:effectLst/>
                <a:uLnTx/>
                <a:uFillTx/>
                <a:latin typeface="Arial" pitchFamily="34" charset="0"/>
                <a:ea typeface="+mj-ea"/>
                <a:cs typeface="Arial" pitchFamily="34" charset="0"/>
              </a:rPr>
            </a:br>
            <a:endParaRPr kumimoji="0" lang="fr-FR" sz="2400" i="0" u="none" strike="noStrike" kern="1200" spc="0" normalizeH="0" baseline="0" noProof="0" dirty="0">
              <a:ln>
                <a:noFill/>
              </a:ln>
              <a:solidFill>
                <a:schemeClr val="accent1"/>
              </a:solidFill>
              <a:effectLst/>
              <a:uLnTx/>
              <a:uFillTx/>
              <a:latin typeface="Arial" pitchFamily="34" charset="0"/>
              <a:ea typeface="+mj-ea"/>
              <a:cs typeface="Arial" pitchFamily="34" charset="0"/>
            </a:endParaRPr>
          </a:p>
        </p:txBody>
      </p:sp>
      <p:pic>
        <p:nvPicPr>
          <p:cNvPr id="38917" name="Picture 5" descr="C:\Users\IG MINMIDT\AppData\Local\Microsoft\Windows\INetCache\IE\232FFU8D\450px-Football_(soccer_ball).svg[1].png"/>
          <p:cNvPicPr>
            <a:picLocks noChangeAspect="1" noChangeArrowheads="1"/>
          </p:cNvPicPr>
          <p:nvPr/>
        </p:nvPicPr>
        <p:blipFill>
          <a:blip r:embed="rId3"/>
          <a:srcRect/>
          <a:stretch>
            <a:fillRect/>
          </a:stretch>
        </p:blipFill>
        <p:spPr bwMode="auto">
          <a:xfrm>
            <a:off x="9971020" y="440570"/>
            <a:ext cx="1821177" cy="1934495"/>
          </a:xfrm>
          <a:prstGeom prst="rect">
            <a:avLst/>
          </a:prstGeom>
          <a:noFill/>
        </p:spPr>
      </p:pic>
      <p:sp>
        <p:nvSpPr>
          <p:cNvPr id="8"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59430" y="142504"/>
            <a:ext cx="8585858" cy="5386090"/>
          </a:xfrm>
          <a:prstGeom prst="rect">
            <a:avLst/>
          </a:prstGeom>
        </p:spPr>
        <p:txBody>
          <a:bodyPr wrap="square">
            <a:spAutoFit/>
          </a:bodyPr>
          <a:lstStyle/>
          <a:p>
            <a:r>
              <a:rPr lang="fr-FR" sz="3600" dirty="0" smtClean="0">
                <a:latin typeface="Arial" pitchFamily="34" charset="0"/>
                <a:cs typeface="Arial" pitchFamily="34" charset="0"/>
              </a:rPr>
              <a:t>- </a:t>
            </a:r>
            <a:r>
              <a:rPr lang="fr-FR" sz="2800" b="1" dirty="0" smtClean="0">
                <a:latin typeface="Arial" pitchFamily="34" charset="0"/>
                <a:cs typeface="Arial" pitchFamily="34" charset="0"/>
              </a:rPr>
              <a:t>LE CIMENT ET LES AUTRES MATÉRIAUX DE CONSTRUCTION</a:t>
            </a:r>
            <a:r>
              <a:rPr lang="fr-FR" sz="2800" dirty="0" smtClean="0">
                <a:latin typeface="Arial" pitchFamily="34" charset="0"/>
                <a:cs typeface="Arial" pitchFamily="34" charset="0"/>
              </a:rPr>
              <a:t>, </a:t>
            </a:r>
          </a:p>
          <a:p>
            <a:r>
              <a:rPr lang="fr-FR" sz="2800" dirty="0" smtClean="0">
                <a:latin typeface="Arial" pitchFamily="34" charset="0"/>
                <a:cs typeface="Arial" pitchFamily="34" charset="0"/>
              </a:rPr>
              <a:t>- </a:t>
            </a:r>
            <a:r>
              <a:rPr lang="fr-FR" sz="2800" b="1" dirty="0" smtClean="0">
                <a:latin typeface="Arial" pitchFamily="34" charset="0"/>
                <a:cs typeface="Arial" pitchFamily="34" charset="0"/>
              </a:rPr>
              <a:t>LES PRODUITS MÉTALLURGIQUES </a:t>
            </a:r>
            <a:r>
              <a:rPr lang="fr-FR" sz="2800" dirty="0" smtClean="0">
                <a:latin typeface="Arial" pitchFamily="34" charset="0"/>
                <a:cs typeface="Arial" pitchFamily="34" charset="0"/>
              </a:rPr>
              <a:t>(PROFILÉS ACIERS, FER À BÉTON, TUBES ACIERS, SEMI-REMORQUES, CUVES, TUYAUX…), </a:t>
            </a:r>
          </a:p>
          <a:p>
            <a:pPr>
              <a:buFontTx/>
              <a:buChar char="-"/>
            </a:pPr>
            <a:r>
              <a:rPr lang="fr-FR" sz="2800" b="1" dirty="0" smtClean="0">
                <a:latin typeface="Arial" pitchFamily="34" charset="0"/>
                <a:cs typeface="Arial" pitchFamily="34" charset="0"/>
              </a:rPr>
              <a:t>LES MOYENS ET MATÉRIEL DE TRANSPORT </a:t>
            </a:r>
            <a:r>
              <a:rPr lang="fr-FR" sz="2800" dirty="0" smtClean="0">
                <a:latin typeface="Arial" pitchFamily="34" charset="0"/>
                <a:cs typeface="Arial" pitchFamily="34" charset="0"/>
              </a:rPr>
              <a:t>(LES PLATEAUX, CARROSSERIES, CITERNES, GRUMIERS, BENNES, ÉQUIPEMENTS POUR PICK-UP, VÉLOS, MOTOS, TRICYCLES)  POUR </a:t>
            </a:r>
          </a:p>
          <a:p>
            <a:pPr>
              <a:buFontTx/>
              <a:buChar char="-"/>
            </a:pPr>
            <a:r>
              <a:rPr lang="fr-FR" sz="2800" dirty="0" smtClean="0">
                <a:latin typeface="Arial" pitchFamily="34" charset="0"/>
                <a:cs typeface="Arial" pitchFamily="34" charset="0"/>
              </a:rPr>
              <a:t>NE CITER QUE CES CAS DONT LES DIFFÉRENTES USINES DE PRODUCTION SONT EN VOIE DE FERMETURE AU CAMEROUN</a:t>
            </a:r>
            <a:r>
              <a:rPr lang="fr-FR" dirty="0" smtClean="0">
                <a:latin typeface="Arial" pitchFamily="34" charset="0"/>
                <a:cs typeface="Arial" pitchFamily="34" charset="0"/>
              </a:rPr>
              <a:t>. </a:t>
            </a:r>
            <a:endParaRPr lang="fr-FR" dirty="0"/>
          </a:p>
        </p:txBody>
      </p:sp>
      <p:pic>
        <p:nvPicPr>
          <p:cNvPr id="40962" name="Picture 2" descr="C:\Users\IG MINMIDT\AppData\Local\Microsoft\Windows\INetCache\IE\232FFU8D\498px-Bundeswehr-Soldat,_Provinz_Kundus[1].jpg"/>
          <p:cNvPicPr>
            <a:picLocks noChangeAspect="1" noChangeArrowheads="1"/>
          </p:cNvPicPr>
          <p:nvPr/>
        </p:nvPicPr>
        <p:blipFill>
          <a:blip r:embed="rId2"/>
          <a:srcRect/>
          <a:stretch>
            <a:fillRect/>
          </a:stretch>
        </p:blipFill>
        <p:spPr bwMode="auto">
          <a:xfrm>
            <a:off x="10300933" y="0"/>
            <a:ext cx="1517904" cy="1828800"/>
          </a:xfrm>
          <a:prstGeom prst="rect">
            <a:avLst/>
          </a:prstGeom>
          <a:noFill/>
        </p:spPr>
      </p:pic>
      <p:pic>
        <p:nvPicPr>
          <p:cNvPr id="40964" name="Picture 4" descr="C:\Users\IG MINMIDT\AppData\Local\Microsoft\Windows\INetCache\IE\232FFU8D\Saiga-12K-040-02-with_Cobra[1].jpg"/>
          <p:cNvPicPr>
            <a:picLocks noChangeAspect="1" noChangeArrowheads="1"/>
          </p:cNvPicPr>
          <p:nvPr/>
        </p:nvPicPr>
        <p:blipFill>
          <a:blip r:embed="rId3"/>
          <a:srcRect/>
          <a:stretch>
            <a:fillRect/>
          </a:stretch>
        </p:blipFill>
        <p:spPr bwMode="auto">
          <a:xfrm flipH="1">
            <a:off x="10109856" y="2778826"/>
            <a:ext cx="1777343" cy="2434441"/>
          </a:xfrm>
          <a:prstGeom prst="rect">
            <a:avLst/>
          </a:prstGeom>
          <a:noFill/>
        </p:spPr>
      </p:pic>
      <p:sp>
        <p:nvSpPr>
          <p:cNvPr id="7"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0051" y="2066308"/>
            <a:ext cx="8526483" cy="2942170"/>
          </a:xfrm>
        </p:spPr>
        <p:txBody>
          <a:bodyPr>
            <a:normAutofit fontScale="90000"/>
          </a:bodyPr>
          <a:lstStyle/>
          <a:p>
            <a:pPr>
              <a:lnSpc>
                <a:spcPct val="150000"/>
              </a:lnSpc>
            </a:pPr>
            <a:r>
              <a:rPr lang="fr-FR" sz="3600" dirty="0" smtClean="0">
                <a:solidFill>
                  <a:srgbClr val="0070C0"/>
                </a:solidFill>
              </a:rPr>
              <a:t>- IDENTIFIER LA NORME (nationale) , sinon l’</a:t>
            </a:r>
            <a:r>
              <a:rPr lang="fr-FR" sz="3600" dirty="0" err="1" smtClean="0">
                <a:solidFill>
                  <a:srgbClr val="0070C0"/>
                </a:solidFill>
              </a:rPr>
              <a:t>elaborer</a:t>
            </a:r>
            <a:r>
              <a:rPr lang="fr-FR" sz="3600" dirty="0" smtClean="0">
                <a:solidFill>
                  <a:srgbClr val="0070C0"/>
                </a:solidFill>
              </a:rPr>
              <a:t> ( norme iso)</a:t>
            </a:r>
            <a:br>
              <a:rPr lang="fr-FR" sz="3600" dirty="0" smtClean="0">
                <a:solidFill>
                  <a:srgbClr val="0070C0"/>
                </a:solidFill>
              </a:rPr>
            </a:br>
            <a:r>
              <a:rPr lang="fr-FR" sz="3600" dirty="0" smtClean="0">
                <a:solidFill>
                  <a:srgbClr val="0070C0"/>
                </a:solidFill>
              </a:rPr>
              <a:t>- rendre la norme obligatoire (</a:t>
            </a:r>
            <a:r>
              <a:rPr lang="fr-FR" sz="3600" dirty="0" err="1" smtClean="0">
                <a:solidFill>
                  <a:srgbClr val="0070C0"/>
                </a:solidFill>
              </a:rPr>
              <a:t>reglementation</a:t>
            </a:r>
            <a:r>
              <a:rPr lang="fr-FR" sz="3600" dirty="0" smtClean="0">
                <a:solidFill>
                  <a:srgbClr val="0070C0"/>
                </a:solidFill>
              </a:rPr>
              <a:t>)</a:t>
            </a:r>
            <a:br>
              <a:rPr lang="fr-FR" sz="3600" dirty="0" smtClean="0">
                <a:solidFill>
                  <a:srgbClr val="0070C0"/>
                </a:solidFill>
              </a:rPr>
            </a:br>
            <a:r>
              <a:rPr lang="fr-FR" sz="3600" dirty="0" smtClean="0">
                <a:solidFill>
                  <a:srgbClr val="0070C0"/>
                </a:solidFill>
              </a:rPr>
              <a:t>- identifier les produits hors normes et les </a:t>
            </a:r>
            <a:r>
              <a:rPr lang="fr-FR" sz="3600" dirty="0" smtClean="0">
                <a:solidFill>
                  <a:srgbClr val="FF0000"/>
                </a:solidFill>
              </a:rPr>
              <a:t>retirer </a:t>
            </a:r>
            <a:r>
              <a:rPr lang="fr-FR" sz="3600" dirty="0" err="1" smtClean="0">
                <a:solidFill>
                  <a:srgbClr val="FF0000"/>
                </a:solidFill>
              </a:rPr>
              <a:t>systematiquement</a:t>
            </a:r>
            <a:r>
              <a:rPr lang="fr-FR" sz="3600" dirty="0" smtClean="0">
                <a:solidFill>
                  <a:srgbClr val="FF0000"/>
                </a:solidFill>
              </a:rPr>
              <a:t> du marche par les brigades du </a:t>
            </a:r>
            <a:r>
              <a:rPr lang="fr-FR" sz="3600" dirty="0" err="1" smtClean="0">
                <a:solidFill>
                  <a:srgbClr val="FF0000"/>
                </a:solidFill>
              </a:rPr>
              <a:t>minmidt</a:t>
            </a:r>
            <a:r>
              <a:rPr lang="fr-FR" sz="3600" dirty="0" smtClean="0">
                <a:solidFill>
                  <a:srgbClr val="FF0000"/>
                </a:solidFill>
              </a:rPr>
              <a:t> </a:t>
            </a:r>
            <a:r>
              <a:rPr lang="fr-FR" sz="3600" dirty="0" smtClean="0">
                <a:solidFill>
                  <a:srgbClr val="0070C0"/>
                </a:solidFill>
              </a:rPr>
              <a:t>et </a:t>
            </a:r>
            <a:r>
              <a:rPr lang="fr-FR" sz="3600" dirty="0" err="1" smtClean="0">
                <a:solidFill>
                  <a:srgbClr val="0070C0"/>
                </a:solidFill>
              </a:rPr>
              <a:t>mincommerce</a:t>
            </a:r>
            <a:r>
              <a:rPr lang="fr-FR" sz="3600" dirty="0" smtClean="0">
                <a:solidFill>
                  <a:srgbClr val="0070C0"/>
                </a:solidFill>
              </a:rPr>
              <a:t> sur la base d’une  instruction </a:t>
            </a:r>
            <a:r>
              <a:rPr lang="fr-FR" sz="3600" dirty="0" err="1" smtClean="0">
                <a:solidFill>
                  <a:srgbClr val="0070C0"/>
                </a:solidFill>
              </a:rPr>
              <a:t>ecrite</a:t>
            </a:r>
            <a:r>
              <a:rPr lang="fr-FR" sz="3600" dirty="0" smtClean="0">
                <a:solidFill>
                  <a:srgbClr val="0070C0"/>
                </a:solidFill>
              </a:rPr>
              <a:t>  du </a:t>
            </a:r>
            <a:r>
              <a:rPr lang="fr-FR" sz="3600" dirty="0" err="1" smtClean="0">
                <a:solidFill>
                  <a:srgbClr val="0070C0"/>
                </a:solidFill>
              </a:rPr>
              <a:t>minmidt</a:t>
            </a:r>
            <a:r>
              <a:rPr lang="fr-FR" sz="2400" dirty="0" smtClean="0"/>
              <a:t/>
            </a:r>
            <a:br>
              <a:rPr lang="fr-FR" sz="2400" dirty="0" smtClean="0"/>
            </a:br>
            <a:endParaRPr lang="fr-FR" dirty="0"/>
          </a:p>
        </p:txBody>
      </p:sp>
      <p:pic>
        <p:nvPicPr>
          <p:cNvPr id="48132" name="Picture 4" descr="C:\Users\IG MINMIDT\AppData\Local\Microsoft\Windows\INetCache\IE\CSKJT2I3\Chinese-Canadian_Soldiers-WW2[1].jpg"/>
          <p:cNvPicPr>
            <a:picLocks noChangeAspect="1" noChangeArrowheads="1"/>
          </p:cNvPicPr>
          <p:nvPr/>
        </p:nvPicPr>
        <p:blipFill>
          <a:blip r:embed="rId2"/>
          <a:srcRect/>
          <a:stretch>
            <a:fillRect/>
          </a:stretch>
        </p:blipFill>
        <p:spPr bwMode="auto">
          <a:xfrm>
            <a:off x="9189083" y="0"/>
            <a:ext cx="2329982" cy="1852551"/>
          </a:xfrm>
          <a:prstGeom prst="rect">
            <a:avLst/>
          </a:prstGeom>
          <a:noFill/>
        </p:spPr>
      </p:pic>
      <p:sp>
        <p:nvSpPr>
          <p:cNvPr id="8" name="PubCross"/>
          <p:cNvSpPr>
            <a:spLocks noEditPoints="1" noChangeArrowheads="1"/>
          </p:cNvSpPr>
          <p:nvPr/>
        </p:nvSpPr>
        <p:spPr bwMode="auto">
          <a:xfrm>
            <a:off x="10091179" y="2759133"/>
            <a:ext cx="1576137" cy="2176044"/>
          </a:xfrm>
          <a:custGeom>
            <a:avLst/>
            <a:gdLst>
              <a:gd name="G0" fmla="+- 0 0 0"/>
              <a:gd name="G1" fmla="+- 5400 0 0"/>
              <a:gd name="G2" fmla="+- 21600 0 5400"/>
              <a:gd name="G3" fmla="+- 5400 0 0"/>
              <a:gd name="G4" fmla="+- 21600 0 5400"/>
              <a:gd name="T0" fmla="*/ 10800 w 21600"/>
              <a:gd name="T1" fmla="*/ 0 h 21600"/>
              <a:gd name="T2" fmla="*/ 0 w 21600"/>
              <a:gd name="T3" fmla="*/ 10800 h 21600"/>
              <a:gd name="T4" fmla="*/ 10800 w 21600"/>
              <a:gd name="T5" fmla="*/ 21600 h 21600"/>
              <a:gd name="T6" fmla="*/ 21600 w 21600"/>
              <a:gd name="T7" fmla="*/ 10800 h 21600"/>
              <a:gd name="T8" fmla="*/ G1 w 21600"/>
              <a:gd name="T9" fmla="*/ G3 h 21600"/>
              <a:gd name="T10" fmla="*/ G2 w 21600"/>
              <a:gd name="T11" fmla="*/ G4 h 21600"/>
            </a:gdLst>
            <a:ahLst/>
            <a:cxnLst>
              <a:cxn ang="0">
                <a:pos x="T0" y="T1"/>
              </a:cxn>
              <a:cxn ang="0">
                <a:pos x="T2" y="T3"/>
              </a:cxn>
              <a:cxn ang="0">
                <a:pos x="T4" y="T5"/>
              </a:cxn>
              <a:cxn ang="0">
                <a:pos x="T6" y="T7"/>
              </a:cxn>
            </a:cxnLst>
            <a:rect l="T8" t="T9" r="T10" b="T11"/>
            <a:pathLst>
              <a:path w="21600" h="21600">
                <a:moveTo>
                  <a:pt x="5400" y="0"/>
                </a:moveTo>
                <a:lnTo>
                  <a:pt x="5400" y="5400"/>
                </a:lnTo>
                <a:lnTo>
                  <a:pt x="0" y="5400"/>
                </a:lnTo>
                <a:lnTo>
                  <a:pt x="0" y="16200"/>
                </a:lnTo>
                <a:lnTo>
                  <a:pt x="5400" y="16200"/>
                </a:lnTo>
                <a:lnTo>
                  <a:pt x="5400" y="21600"/>
                </a:lnTo>
                <a:lnTo>
                  <a:pt x="16200" y="21600"/>
                </a:lnTo>
                <a:lnTo>
                  <a:pt x="16200" y="16200"/>
                </a:lnTo>
                <a:lnTo>
                  <a:pt x="21600" y="16200"/>
                </a:lnTo>
                <a:lnTo>
                  <a:pt x="21600" y="5400"/>
                </a:lnTo>
                <a:lnTo>
                  <a:pt x="16200" y="5400"/>
                </a:lnTo>
                <a:lnTo>
                  <a:pt x="16200" y="0"/>
                </a:lnTo>
                <a:close/>
              </a:path>
            </a:pathLst>
          </a:custGeom>
          <a:solidFill>
            <a:srgbClr val="FF0066"/>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fr-FR" dirty="0">
              <a:solidFill>
                <a:srgbClr val="C00000"/>
              </a:solidFill>
            </a:endParaRPr>
          </a:p>
        </p:txBody>
      </p:sp>
      <p:sp>
        <p:nvSpPr>
          <p:cNvPr id="6"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0052" y="0"/>
            <a:ext cx="7374577" cy="427512"/>
          </a:xfrm>
        </p:spPr>
        <p:txBody>
          <a:bodyPr>
            <a:normAutofit fontScale="90000"/>
          </a:bodyPr>
          <a:lstStyle/>
          <a:p>
            <a:r>
              <a:rPr lang="fr-FR" sz="3200" dirty="0" smtClean="0">
                <a:solidFill>
                  <a:srgbClr val="FF0000"/>
                </a:solidFill>
              </a:rPr>
              <a:t>2.3.2- APPROCHE OFFENSIVE ( 5 ans)</a:t>
            </a:r>
            <a:endParaRPr lang="fr-FR" sz="3200" dirty="0"/>
          </a:p>
        </p:txBody>
      </p:sp>
      <p:sp>
        <p:nvSpPr>
          <p:cNvPr id="3" name="Titre 1"/>
          <p:cNvSpPr txBox="1">
            <a:spLocks/>
          </p:cNvSpPr>
          <p:nvPr/>
        </p:nvSpPr>
        <p:spPr>
          <a:xfrm>
            <a:off x="1852551" y="2695700"/>
            <a:ext cx="8217725" cy="1122786"/>
          </a:xfrm>
          <a:prstGeom prst="rect">
            <a:avLst/>
          </a:prstGeom>
        </p:spPr>
        <p:txBody>
          <a:bodyPr vert="horz" lIns="91440" tIns="45720" rIns="91440" bIns="45720" rtlCol="0" anchor="ctr">
            <a:normAutofit fontScale="25000" lnSpcReduction="20000"/>
          </a:bodyPr>
          <a:lstStyle/>
          <a:p>
            <a:pPr marL="0" marR="0" lvl="0" indent="0" algn="l" defTabSz="914400" rtl="0" eaLnBrk="1" fontAlgn="auto" latinLnBrk="0" hangingPunct="1">
              <a:lnSpc>
                <a:spcPct val="170000"/>
              </a:lnSpc>
              <a:spcBef>
                <a:spcPct val="0"/>
              </a:spcBef>
              <a:spcAft>
                <a:spcPts val="0"/>
              </a:spcAft>
              <a:buClrTx/>
              <a:buSzTx/>
              <a:buFontTx/>
              <a:buChar char="-"/>
              <a:tabLst/>
              <a:defRPr/>
            </a:pPr>
            <a:r>
              <a:rPr lang="fr-FR" sz="8000" cap="all" dirty="0" smtClean="0">
                <a:solidFill>
                  <a:srgbClr val="0070C0"/>
                </a:solidFill>
                <a:latin typeface="+mj-lt"/>
                <a:ea typeface="+mj-ea"/>
                <a:cs typeface="+mj-cs"/>
              </a:rPr>
              <a:t>Mise  en place d’un programme national de certification </a:t>
            </a:r>
          </a:p>
          <a:p>
            <a:pPr marL="0" marR="0" lvl="0" indent="0" algn="l" defTabSz="914400" rtl="0" eaLnBrk="1" fontAlgn="auto" latinLnBrk="0" hangingPunct="1">
              <a:lnSpc>
                <a:spcPct val="170000"/>
              </a:lnSpc>
              <a:spcBef>
                <a:spcPct val="0"/>
              </a:spcBef>
              <a:spcAft>
                <a:spcPts val="0"/>
              </a:spcAft>
              <a:buClrTx/>
              <a:buSzTx/>
              <a:tabLst/>
              <a:defRPr/>
            </a:pPr>
            <a:r>
              <a:rPr lang="fr-FR" sz="8000" cap="all" dirty="0" smtClean="0">
                <a:solidFill>
                  <a:srgbClr val="0070C0"/>
                </a:solidFill>
                <a:latin typeface="+mj-lt"/>
                <a:ea typeface="+mj-ea"/>
                <a:cs typeface="+mj-cs"/>
              </a:rPr>
              <a:t>Finance par le budget de l’</a:t>
            </a:r>
            <a:r>
              <a:rPr lang="fr-FR" sz="8000" cap="all" dirty="0" err="1" smtClean="0">
                <a:solidFill>
                  <a:srgbClr val="0070C0"/>
                </a:solidFill>
                <a:latin typeface="+mj-lt"/>
                <a:ea typeface="+mj-ea"/>
                <a:cs typeface="+mj-cs"/>
              </a:rPr>
              <a:t>etat</a:t>
            </a:r>
            <a:r>
              <a:rPr lang="fr-FR" sz="8000" cap="all" dirty="0" smtClean="0">
                <a:solidFill>
                  <a:srgbClr val="0070C0"/>
                </a:solidFill>
                <a:latin typeface="+mj-lt"/>
                <a:ea typeface="+mj-ea"/>
                <a:cs typeface="+mj-cs"/>
              </a:rPr>
              <a:t> </a:t>
            </a:r>
          </a:p>
          <a:p>
            <a:pPr marL="0" marR="0" lvl="0" indent="0" algn="l" defTabSz="914400" rtl="0" eaLnBrk="1" fontAlgn="auto" latinLnBrk="0" hangingPunct="1">
              <a:lnSpc>
                <a:spcPct val="170000"/>
              </a:lnSpc>
              <a:spcBef>
                <a:spcPct val="0"/>
              </a:spcBef>
              <a:spcAft>
                <a:spcPts val="0"/>
              </a:spcAft>
              <a:buClrTx/>
              <a:buSzTx/>
              <a:buFontTx/>
              <a:buChar char="-"/>
              <a:tabLst/>
              <a:defRPr/>
            </a:pPr>
            <a:r>
              <a:rPr kumimoji="0" lang="fr-FR" sz="8000" b="0" i="0" u="none" strike="noStrike" kern="1200" cap="all" spc="0" normalizeH="0" baseline="0" noProof="0" dirty="0" smtClean="0">
                <a:ln>
                  <a:noFill/>
                </a:ln>
                <a:solidFill>
                  <a:srgbClr val="0070C0"/>
                </a:solidFill>
                <a:effectLst/>
                <a:uLnTx/>
                <a:uFillTx/>
                <a:latin typeface="+mj-lt"/>
                <a:ea typeface="+mj-ea"/>
                <a:cs typeface="+mj-cs"/>
              </a:rPr>
              <a:t> certificat  produit ( les 100 produits retenus)</a:t>
            </a:r>
          </a:p>
          <a:p>
            <a:pPr marL="0" marR="0" lvl="0" indent="0" algn="l" defTabSz="914400" rtl="0" eaLnBrk="1" fontAlgn="auto" latinLnBrk="0" hangingPunct="1">
              <a:lnSpc>
                <a:spcPct val="170000"/>
              </a:lnSpc>
              <a:spcBef>
                <a:spcPct val="0"/>
              </a:spcBef>
              <a:spcAft>
                <a:spcPts val="0"/>
              </a:spcAft>
              <a:buClrTx/>
              <a:buSzTx/>
              <a:tabLst/>
              <a:defRPr/>
            </a:pPr>
            <a:r>
              <a:rPr lang="fr-FR" sz="8000" cap="all" dirty="0" smtClean="0">
                <a:solidFill>
                  <a:srgbClr val="00B050"/>
                </a:solidFill>
                <a:latin typeface="+mj-lt"/>
                <a:ea typeface="+mj-ea"/>
                <a:cs typeface="+mj-cs"/>
              </a:rPr>
              <a:t>Cette approche permet un accompagnement a l’effet de les ramener </a:t>
            </a:r>
            <a:r>
              <a:rPr lang="fr-FR" sz="8000" cap="all" dirty="0" err="1" smtClean="0">
                <a:solidFill>
                  <a:srgbClr val="00B050"/>
                </a:solidFill>
                <a:latin typeface="+mj-lt"/>
                <a:ea typeface="+mj-ea"/>
                <a:cs typeface="+mj-cs"/>
              </a:rPr>
              <a:t>veritablement</a:t>
            </a:r>
            <a:r>
              <a:rPr lang="fr-FR" sz="8000" cap="all" dirty="0" smtClean="0">
                <a:solidFill>
                  <a:srgbClr val="00B050"/>
                </a:solidFill>
                <a:latin typeface="+mj-lt"/>
                <a:ea typeface="+mj-ea"/>
                <a:cs typeface="+mj-cs"/>
              </a:rPr>
              <a:t> a la norme et renforcer leur </a:t>
            </a:r>
            <a:r>
              <a:rPr lang="fr-FR" sz="8000" cap="all" dirty="0" err="1" smtClean="0">
                <a:solidFill>
                  <a:srgbClr val="00B050"/>
                </a:solidFill>
                <a:latin typeface="+mj-lt"/>
                <a:ea typeface="+mj-ea"/>
                <a:cs typeface="+mj-cs"/>
              </a:rPr>
              <a:t>competitivite</a:t>
            </a:r>
            <a:r>
              <a:rPr lang="fr-FR" sz="8000" cap="all" dirty="0" smtClean="0">
                <a:solidFill>
                  <a:srgbClr val="00B050"/>
                </a:solidFill>
                <a:latin typeface="+mj-lt"/>
                <a:ea typeface="+mj-ea"/>
                <a:cs typeface="+mj-cs"/>
              </a:rPr>
              <a:t> interne et externe</a:t>
            </a:r>
            <a:endParaRPr kumimoji="0" lang="fr-FR" sz="8000" b="0" i="0" u="none" strike="noStrike" kern="1200" cap="all" spc="0" normalizeH="0" baseline="0" noProof="0" dirty="0" smtClean="0">
              <a:ln>
                <a:noFill/>
              </a:ln>
              <a:solidFill>
                <a:srgbClr val="00B050"/>
              </a:solidFill>
              <a:effectLst/>
              <a:uLnTx/>
              <a:uFillTx/>
              <a:latin typeface="+mj-lt"/>
              <a:ea typeface="+mj-ea"/>
              <a:cs typeface="+mj-cs"/>
            </a:endParaRPr>
          </a:p>
          <a:p>
            <a:pPr marL="0" marR="0" lvl="0" indent="0" algn="l" defTabSz="914400" rtl="0" eaLnBrk="1" fontAlgn="auto" latinLnBrk="0" hangingPunct="1">
              <a:lnSpc>
                <a:spcPct val="170000"/>
              </a:lnSpc>
              <a:spcBef>
                <a:spcPct val="0"/>
              </a:spcBef>
              <a:spcAft>
                <a:spcPts val="0"/>
              </a:spcAft>
              <a:buClrTx/>
              <a:buSzTx/>
              <a:buFontTx/>
              <a:buChar char="-"/>
              <a:tabLst/>
              <a:defRPr/>
            </a:pPr>
            <a:r>
              <a:rPr lang="fr-FR" sz="8000" cap="all" dirty="0" smtClean="0">
                <a:solidFill>
                  <a:srgbClr val="0070C0"/>
                </a:solidFill>
                <a:latin typeface="+mj-lt"/>
                <a:ea typeface="+mj-ea"/>
                <a:cs typeface="+mj-cs"/>
              </a:rPr>
              <a:t>certification système (iso 9001, iso 14 001, iso 22 000)</a:t>
            </a:r>
          </a:p>
          <a:p>
            <a:pPr marL="0" marR="0" lvl="0" indent="0" algn="l" defTabSz="914400" rtl="0" eaLnBrk="1" fontAlgn="auto" latinLnBrk="0" hangingPunct="1">
              <a:lnSpc>
                <a:spcPct val="170000"/>
              </a:lnSpc>
              <a:spcBef>
                <a:spcPct val="0"/>
              </a:spcBef>
              <a:spcAft>
                <a:spcPts val="0"/>
              </a:spcAft>
              <a:buClrTx/>
              <a:buSzTx/>
              <a:buFontTx/>
              <a:buChar char="-"/>
              <a:tabLst/>
              <a:defRPr/>
            </a:pPr>
            <a:r>
              <a:rPr lang="fr-FR" sz="8000" cap="all" dirty="0" smtClean="0">
                <a:solidFill>
                  <a:srgbClr val="00B050"/>
                </a:solidFill>
                <a:latin typeface="+mj-lt"/>
                <a:ea typeface="+mj-ea"/>
                <a:cs typeface="+mj-cs"/>
              </a:rPr>
              <a:t>TOUT EN AMELIORANT AINSI LA COMPETITIVITE DES ENTREPRISES CONCERNEES, cette exercice permet l’ACCROISSEMENT DU NOMBRE D’entreprises </a:t>
            </a:r>
            <a:r>
              <a:rPr lang="fr-FR" sz="8000" cap="all" dirty="0" err="1" smtClean="0">
                <a:solidFill>
                  <a:srgbClr val="00B050"/>
                </a:solidFill>
                <a:latin typeface="+mj-lt"/>
                <a:ea typeface="+mj-ea"/>
                <a:cs typeface="+mj-cs"/>
              </a:rPr>
              <a:t>certifiees</a:t>
            </a:r>
            <a:r>
              <a:rPr lang="fr-FR" sz="8000" cap="all" dirty="0" smtClean="0">
                <a:solidFill>
                  <a:srgbClr val="00B050"/>
                </a:solidFill>
                <a:latin typeface="+mj-lt"/>
                <a:ea typeface="+mj-ea"/>
                <a:cs typeface="+mj-cs"/>
              </a:rPr>
              <a:t>, tout en l’accompagnant si possible par une mise a niveau technique et technologique</a:t>
            </a:r>
          </a:p>
          <a:p>
            <a:pPr marL="0" marR="0" lvl="0" indent="0" algn="l" defTabSz="914400" rtl="0" eaLnBrk="1" fontAlgn="auto" latinLnBrk="0" hangingPunct="1">
              <a:lnSpc>
                <a:spcPct val="170000"/>
              </a:lnSpc>
              <a:spcBef>
                <a:spcPct val="0"/>
              </a:spcBef>
              <a:spcAft>
                <a:spcPts val="0"/>
              </a:spcAft>
              <a:buClrTx/>
              <a:buSzTx/>
              <a:tabLst/>
              <a:defRPr/>
            </a:pPr>
            <a:r>
              <a:rPr kumimoji="0" lang="fr-FR" sz="5400" b="0" i="0" u="none" strike="noStrike" kern="1200" cap="all" spc="0" normalizeH="0" baseline="0" noProof="0" dirty="0" smtClean="0">
                <a:ln>
                  <a:noFill/>
                </a:ln>
                <a:solidFill>
                  <a:srgbClr val="0070C0"/>
                </a:solidFill>
                <a:effectLst/>
                <a:uLnTx/>
                <a:uFillTx/>
                <a:latin typeface="+mj-lt"/>
                <a:ea typeface="+mj-ea"/>
                <a:cs typeface="+mj-cs"/>
              </a:rPr>
              <a:t/>
            </a:r>
            <a:br>
              <a:rPr kumimoji="0" lang="fr-FR" sz="5400" b="0" i="0" u="none" strike="noStrike" kern="1200" cap="all" spc="0" normalizeH="0" baseline="0" noProof="0" dirty="0" smtClean="0">
                <a:ln>
                  <a:noFill/>
                </a:ln>
                <a:solidFill>
                  <a:srgbClr val="0070C0"/>
                </a:solidFill>
                <a:effectLst/>
                <a:uLnTx/>
                <a:uFillTx/>
                <a:latin typeface="+mj-lt"/>
                <a:ea typeface="+mj-ea"/>
                <a:cs typeface="+mj-cs"/>
              </a:rPr>
            </a:b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sp>
        <p:nvSpPr>
          <p:cNvPr id="4" name="Titre 1"/>
          <p:cNvSpPr txBox="1">
            <a:spLocks/>
          </p:cNvSpPr>
          <p:nvPr/>
        </p:nvSpPr>
        <p:spPr>
          <a:xfrm>
            <a:off x="1953703" y="3022821"/>
            <a:ext cx="9687007" cy="569430"/>
          </a:xfrm>
          <a:prstGeom prst="rect">
            <a:avLst/>
          </a:prstGeom>
        </p:spPr>
        <p:txBody>
          <a:bodyPr vert="horz" lIns="91440" tIns="45720" rIns="91440" bIns="45720" rtlCol="0" anchor="ctr">
            <a:normAutofit fontScale="40000" lnSpcReduction="20000"/>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5400" b="0" i="0" u="none" strike="noStrike" kern="1200" cap="all" spc="0" normalizeH="0" baseline="0" noProof="0" dirty="0" smtClean="0">
                <a:ln>
                  <a:noFill/>
                </a:ln>
                <a:solidFill>
                  <a:srgbClr val="0070C0"/>
                </a:solidFill>
                <a:effectLst/>
                <a:uLnTx/>
                <a:uFillTx/>
                <a:latin typeface="+mj-lt"/>
                <a:ea typeface="+mj-ea"/>
                <a:cs typeface="+mj-cs"/>
              </a:rPr>
              <a:t/>
            </a:r>
            <a:br>
              <a:rPr kumimoji="0" lang="fr-FR" sz="5400" b="0" i="0" u="none" strike="noStrike" kern="1200" cap="all" spc="0" normalizeH="0" baseline="0" noProof="0" dirty="0" smtClean="0">
                <a:ln>
                  <a:noFill/>
                </a:ln>
                <a:solidFill>
                  <a:srgbClr val="0070C0"/>
                </a:solidFill>
                <a:effectLst/>
                <a:uLnTx/>
                <a:uFillTx/>
                <a:latin typeface="+mj-lt"/>
                <a:ea typeface="+mj-ea"/>
                <a:cs typeface="+mj-cs"/>
              </a:rPr>
            </a:b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pic>
        <p:nvPicPr>
          <p:cNvPr id="49154" name="Picture 2" descr="250px-Cristiano_Ronaldo_20120609[1]"/>
          <p:cNvPicPr>
            <a:picLocks noChangeAspect="1" noChangeArrowheads="1"/>
          </p:cNvPicPr>
          <p:nvPr/>
        </p:nvPicPr>
        <p:blipFill>
          <a:blip r:embed="rId2"/>
          <a:srcRect/>
          <a:stretch>
            <a:fillRect/>
          </a:stretch>
        </p:blipFill>
        <p:spPr bwMode="auto">
          <a:xfrm>
            <a:off x="9322130" y="237507"/>
            <a:ext cx="2124899" cy="3203265"/>
          </a:xfrm>
          <a:prstGeom prst="rect">
            <a:avLst/>
          </a:prstGeom>
          <a:noFill/>
          <a:ln w="9525" algn="in">
            <a:noFill/>
            <a:miter lim="800000"/>
            <a:headEnd/>
            <a:tailEnd/>
          </a:ln>
          <a:effectLst/>
        </p:spPr>
      </p:pic>
      <p:pic>
        <p:nvPicPr>
          <p:cNvPr id="49155" name="Picture 3" descr="C:\Program Files (x86)\Microsoft Office\MEDIA\CAGCAT10\j0301480.wmf"/>
          <p:cNvPicPr>
            <a:picLocks noChangeAspect="1" noChangeArrowheads="1"/>
          </p:cNvPicPr>
          <p:nvPr/>
        </p:nvPicPr>
        <p:blipFill>
          <a:blip r:embed="rId3"/>
          <a:srcRect/>
          <a:stretch>
            <a:fillRect/>
          </a:stretch>
        </p:blipFill>
        <p:spPr bwMode="auto">
          <a:xfrm>
            <a:off x="9799809" y="3819272"/>
            <a:ext cx="1798625" cy="1337767"/>
          </a:xfrm>
          <a:prstGeom prst="rect">
            <a:avLst/>
          </a:prstGeom>
          <a:noFill/>
        </p:spPr>
      </p:pic>
      <p:sp>
        <p:nvSpPr>
          <p:cNvPr id="7"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28800" y="285008"/>
            <a:ext cx="9951522" cy="4832092"/>
          </a:xfrm>
          <a:prstGeom prst="rect">
            <a:avLst/>
          </a:prstGeom>
        </p:spPr>
        <p:txBody>
          <a:bodyPr wrap="square">
            <a:spAutoFit/>
          </a:bodyPr>
          <a:lstStyle/>
          <a:p>
            <a:r>
              <a:rPr lang="fr-FR" sz="3600" dirty="0" smtClean="0">
                <a:solidFill>
                  <a:srgbClr val="FF0000"/>
                </a:solidFill>
              </a:rPr>
              <a:t> </a:t>
            </a:r>
            <a:r>
              <a:rPr lang="fr-FR" sz="3600" dirty="0" smtClean="0">
                <a:solidFill>
                  <a:srgbClr val="FF0000"/>
                </a:solidFill>
              </a:rPr>
              <a:t>ETUDE DE CAS DE PROTECTION PAR LA NORMALISATION</a:t>
            </a:r>
            <a:br>
              <a:rPr lang="fr-FR" sz="3600" dirty="0" smtClean="0">
                <a:solidFill>
                  <a:srgbClr val="FF0000"/>
                </a:solidFill>
              </a:rPr>
            </a:br>
            <a:r>
              <a:rPr lang="fr-FR" sz="3600" dirty="0" smtClean="0">
                <a:solidFill>
                  <a:srgbClr val="00B050"/>
                </a:solidFill>
              </a:rPr>
              <a:t>* FARINE DE FROMENT:</a:t>
            </a:r>
            <a:r>
              <a:rPr lang="fr-FR" sz="3600" dirty="0" smtClean="0"/>
              <a:t> </a:t>
            </a:r>
            <a:r>
              <a:rPr lang="fr-FR" sz="2800" dirty="0" smtClean="0"/>
              <a:t>L’arrêt définitif des importations de la farine de froment d’environ 6 milliards de FCFA de  2000 à nos jours a boosté l’industrie locale qui passe de 6 usines en crise </a:t>
            </a:r>
            <a:r>
              <a:rPr lang="fr-FR" sz="2800" dirty="0" smtClean="0"/>
              <a:t>13 </a:t>
            </a:r>
            <a:r>
              <a:rPr lang="fr-FR" sz="2800" dirty="0" smtClean="0"/>
              <a:t>usines performantes aujourd’hui / NORME OBLIGATOIRE ET ROLE DU SYNDICAT + SGS</a:t>
            </a:r>
            <a:r>
              <a:rPr lang="fr-FR" sz="3600" dirty="0" smtClean="0"/>
              <a:t/>
            </a:r>
            <a:br>
              <a:rPr lang="fr-FR" sz="3600" dirty="0" smtClean="0"/>
            </a:br>
            <a:r>
              <a:rPr lang="fr-FR" sz="3600" dirty="0" smtClean="0">
                <a:solidFill>
                  <a:srgbClr val="00B050"/>
                </a:solidFill>
              </a:rPr>
              <a:t>* TOLES</a:t>
            </a:r>
            <a:r>
              <a:rPr lang="fr-FR" sz="4000" dirty="0" smtClean="0">
                <a:solidFill>
                  <a:srgbClr val="00B050"/>
                </a:solidFill>
              </a:rPr>
              <a:t>: </a:t>
            </a:r>
            <a:r>
              <a:rPr lang="fr-FR" sz="2800" dirty="0" smtClean="0"/>
              <a:t>L’arrêt de l’importation des tôles de couverture encore appelées tôles économiques d’une valeur de 2 milliards de FCFA à partir de  2001  fait créer 10 usines d’ondulation et de </a:t>
            </a:r>
            <a:r>
              <a:rPr lang="fr-FR" sz="2800" dirty="0" err="1" smtClean="0"/>
              <a:t>nervuration</a:t>
            </a:r>
            <a:r>
              <a:rPr lang="fr-FR" sz="2800" dirty="0" smtClean="0"/>
              <a:t> avec des produits plus solides contre 3 au </a:t>
            </a:r>
            <a:r>
              <a:rPr lang="fr-FR" sz="2800" dirty="0" smtClean="0"/>
              <a:t>départ</a:t>
            </a:r>
            <a:endParaRPr lang="fr-FR" sz="2400" dirty="0"/>
          </a:p>
        </p:txBody>
      </p:sp>
      <p:sp>
        <p:nvSpPr>
          <p:cNvPr id="4" name="Titre 1"/>
          <p:cNvSpPr txBox="1">
            <a:spLocks/>
          </p:cNvSpPr>
          <p:nvPr/>
        </p:nvSpPr>
        <p:spPr>
          <a:xfrm>
            <a:off x="0" y="0"/>
            <a:ext cx="1698171"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FF000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au 2"/>
          <p:cNvGraphicFramePr>
            <a:graphicFrameLocks noGrp="1"/>
          </p:cNvGraphicFramePr>
          <p:nvPr/>
        </p:nvGraphicFramePr>
        <p:xfrm>
          <a:off x="1746992" y="0"/>
          <a:ext cx="9736447" cy="5562600"/>
        </p:xfrm>
        <a:graphic>
          <a:graphicData uri="http://schemas.openxmlformats.org/drawingml/2006/table">
            <a:tbl>
              <a:tblPr firstRow="1" bandRow="1">
                <a:tableStyleId>{5C22544A-7EE6-4342-B048-85BDC9FD1C3A}</a:tableStyleId>
              </a:tblPr>
              <a:tblGrid>
                <a:gridCol w="453630"/>
                <a:gridCol w="2328212"/>
                <a:gridCol w="260797"/>
                <a:gridCol w="1130124"/>
                <a:gridCol w="1390921"/>
                <a:gridCol w="1390921"/>
                <a:gridCol w="1390921"/>
                <a:gridCol w="1390921"/>
              </a:tblGrid>
              <a:tr h="370840">
                <a:tc>
                  <a:txBody>
                    <a:bodyPr/>
                    <a:lstStyle/>
                    <a:p>
                      <a:endParaRPr lang="fr-FR" dirty="0"/>
                    </a:p>
                  </a:txBody>
                  <a:tcPr/>
                </a:tc>
                <a:tc gridSpan="6">
                  <a:txBody>
                    <a:bodyPr/>
                    <a:lstStyle/>
                    <a:p>
                      <a:pPr algn="ctr"/>
                      <a:r>
                        <a:rPr lang="fr-FR" dirty="0" smtClean="0"/>
                        <a:t>NORME</a:t>
                      </a:r>
                      <a:r>
                        <a:rPr lang="fr-FR" baseline="0" dirty="0" smtClean="0"/>
                        <a:t> DE LA FARINE</a:t>
                      </a:r>
                      <a:endParaRPr lang="fr-FR" dirty="0"/>
                    </a:p>
                  </a:txBody>
                  <a:tcPr/>
                </a:tc>
                <a:tc hMerge="1">
                  <a:txBody>
                    <a:bodyPr/>
                    <a:lstStyle/>
                    <a:p>
                      <a:endParaRPr lang="fr-FR" dirty="0"/>
                    </a:p>
                  </a:txBody>
                  <a:tcPr/>
                </a:tc>
                <a:tc hMerge="1">
                  <a:txBody>
                    <a:bodyPr/>
                    <a:lstStyle/>
                    <a:p>
                      <a:endParaRPr lang="fr-FR"/>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tc>
                  <a:txBody>
                    <a:bodyPr/>
                    <a:lstStyle/>
                    <a:p>
                      <a:endParaRPr lang="fr-FR"/>
                    </a:p>
                  </a:txBody>
                  <a:tcPr/>
                </a:tc>
              </a:tr>
              <a:tr h="370840">
                <a:tc>
                  <a:txBody>
                    <a:bodyPr/>
                    <a:lstStyle/>
                    <a:p>
                      <a:endParaRPr lang="fr-FR"/>
                    </a:p>
                  </a:txBody>
                  <a:tcPr/>
                </a:tc>
                <a:tc>
                  <a:txBody>
                    <a:bodyPr/>
                    <a:lstStyle/>
                    <a:p>
                      <a:r>
                        <a:rPr lang="fr-FR" dirty="0" smtClean="0"/>
                        <a:t>CARACTERISTIQUES</a:t>
                      </a:r>
                      <a:endParaRPr lang="fr-FR" dirty="0"/>
                    </a:p>
                  </a:txBody>
                  <a:tcPr/>
                </a:tc>
                <a:tc gridSpan="2">
                  <a:txBody>
                    <a:bodyPr/>
                    <a:lstStyle/>
                    <a:p>
                      <a:r>
                        <a:rPr lang="fr-FR" dirty="0" smtClean="0"/>
                        <a:t>MIN</a:t>
                      </a:r>
                      <a:endParaRPr lang="fr-FR" dirty="0"/>
                    </a:p>
                  </a:txBody>
                  <a:tcPr/>
                </a:tc>
                <a:tc hMerge="1">
                  <a:txBody>
                    <a:bodyPr/>
                    <a:lstStyle/>
                    <a:p>
                      <a:endParaRPr lang="fr-FR"/>
                    </a:p>
                  </a:txBody>
                  <a:tcPr/>
                </a:tc>
                <a:tc>
                  <a:txBody>
                    <a:bodyPr/>
                    <a:lstStyle/>
                    <a:p>
                      <a:r>
                        <a:rPr lang="fr-FR" dirty="0" smtClean="0"/>
                        <a:t>MAX</a:t>
                      </a:r>
                      <a:endParaRPr lang="fr-FR" dirty="0"/>
                    </a:p>
                  </a:txBody>
                  <a:tcPr/>
                </a:tc>
                <a:tc>
                  <a:txBody>
                    <a:bodyPr/>
                    <a:lstStyle/>
                    <a:p>
                      <a:r>
                        <a:rPr lang="fr-FR" dirty="0" smtClean="0"/>
                        <a:t>TOL</a:t>
                      </a:r>
                      <a:endParaRPr lang="fr-FR" dirty="0"/>
                    </a:p>
                  </a:txBody>
                  <a:tcPr/>
                </a:tc>
                <a:tc>
                  <a:txBody>
                    <a:bodyPr/>
                    <a:lstStyle/>
                    <a:p>
                      <a:r>
                        <a:rPr lang="fr-FR" dirty="0" smtClean="0"/>
                        <a:t>AVANT </a:t>
                      </a:r>
                      <a:endParaRPr lang="fr-FR" dirty="0"/>
                    </a:p>
                  </a:txBody>
                  <a:tcPr/>
                </a:tc>
                <a:tc>
                  <a:txBody>
                    <a:bodyPr/>
                    <a:lstStyle/>
                    <a:p>
                      <a:r>
                        <a:rPr lang="fr-FR" dirty="0" smtClean="0"/>
                        <a:t>POSSIBLE</a:t>
                      </a:r>
                      <a:endParaRPr lang="fr-FR" dirty="0"/>
                    </a:p>
                  </a:txBody>
                  <a:tcPr/>
                </a:tc>
              </a:tr>
              <a:tr h="370840">
                <a:tc>
                  <a:txBody>
                    <a:bodyPr/>
                    <a:lstStyle/>
                    <a:p>
                      <a:r>
                        <a:rPr lang="fr-FR" dirty="0" smtClean="0"/>
                        <a:t>1</a:t>
                      </a:r>
                      <a:endParaRPr lang="fr-FR" dirty="0"/>
                    </a:p>
                  </a:txBody>
                  <a:tcPr/>
                </a:tc>
                <a:tc>
                  <a:txBody>
                    <a:bodyPr/>
                    <a:lstStyle/>
                    <a:p>
                      <a:r>
                        <a:rPr lang="fr-FR" dirty="0" smtClean="0"/>
                        <a:t>TENEUR EAU</a:t>
                      </a:r>
                      <a:endParaRPr lang="fr-FR" dirty="0"/>
                    </a:p>
                  </a:txBody>
                  <a:tcPr/>
                </a:tc>
                <a:tc gridSpan="2">
                  <a:txBody>
                    <a:bodyPr/>
                    <a:lstStyle/>
                    <a:p>
                      <a:endParaRPr lang="fr-FR"/>
                    </a:p>
                  </a:txBody>
                  <a:tcPr/>
                </a:tc>
                <a:tc hMerge="1">
                  <a:txBody>
                    <a:bodyPr/>
                    <a:lstStyle/>
                    <a:p>
                      <a:endParaRPr lang="fr-FR"/>
                    </a:p>
                  </a:txBody>
                  <a:tcPr/>
                </a:tc>
                <a:tc>
                  <a:txBody>
                    <a:bodyPr/>
                    <a:lstStyle/>
                    <a:p>
                      <a:r>
                        <a:rPr lang="fr-FR" dirty="0" smtClean="0"/>
                        <a:t>13</a:t>
                      </a:r>
                      <a:endParaRPr lang="fr-FR" dirty="0"/>
                    </a:p>
                  </a:txBody>
                  <a:tcPr/>
                </a:tc>
                <a:tc>
                  <a:txBody>
                    <a:bodyPr/>
                    <a:lstStyle/>
                    <a:p>
                      <a:r>
                        <a:rPr lang="fr-FR" dirty="0" smtClean="0"/>
                        <a:t>+1</a:t>
                      </a:r>
                      <a:endParaRPr lang="fr-FR" dirty="0"/>
                    </a:p>
                  </a:txBody>
                  <a:tcPr/>
                </a:tc>
                <a:tc>
                  <a:txBody>
                    <a:bodyPr/>
                    <a:lstStyle/>
                    <a:p>
                      <a:endParaRPr lang="fr-FR"/>
                    </a:p>
                  </a:txBody>
                  <a:tcPr/>
                </a:tc>
                <a:tc>
                  <a:txBody>
                    <a:bodyPr/>
                    <a:lstStyle/>
                    <a:p>
                      <a:endParaRPr lang="fr-FR"/>
                    </a:p>
                  </a:txBody>
                  <a:tcPr/>
                </a:tc>
              </a:tr>
              <a:tr h="370840">
                <a:tc>
                  <a:txBody>
                    <a:bodyPr/>
                    <a:lstStyle/>
                    <a:p>
                      <a:r>
                        <a:rPr lang="fr-FR" dirty="0" smtClean="0"/>
                        <a:t>2</a:t>
                      </a:r>
                      <a:endParaRPr lang="fr-FR" dirty="0"/>
                    </a:p>
                  </a:txBody>
                  <a:tcPr/>
                </a:tc>
                <a:tc>
                  <a:txBody>
                    <a:bodyPr/>
                    <a:lstStyle/>
                    <a:p>
                      <a:r>
                        <a:rPr lang="fr-FR" dirty="0" smtClean="0"/>
                        <a:t>ACIDITE</a:t>
                      </a:r>
                      <a:endParaRPr lang="fr-FR" dirty="0"/>
                    </a:p>
                  </a:txBody>
                  <a:tcPr/>
                </a:tc>
                <a:tc gridSpan="2">
                  <a:txBody>
                    <a:bodyPr/>
                    <a:lstStyle/>
                    <a:p>
                      <a:endParaRPr lang="fr-FR"/>
                    </a:p>
                  </a:txBody>
                  <a:tcPr/>
                </a:tc>
                <a:tc hMerge="1">
                  <a:txBody>
                    <a:bodyPr/>
                    <a:lstStyle/>
                    <a:p>
                      <a:endParaRPr lang="fr-FR"/>
                    </a:p>
                  </a:txBody>
                  <a:tcPr/>
                </a:tc>
                <a:tc>
                  <a:txBody>
                    <a:bodyPr/>
                    <a:lstStyle/>
                    <a:p>
                      <a:r>
                        <a:rPr lang="fr-FR" dirty="0" smtClean="0"/>
                        <a:t>0.03</a:t>
                      </a:r>
                      <a:endParaRPr lang="fr-FR" dirty="0"/>
                    </a:p>
                  </a:txBody>
                  <a:tcPr/>
                </a:tc>
                <a:tc>
                  <a:txBody>
                    <a:bodyPr/>
                    <a:lstStyle/>
                    <a:p>
                      <a:r>
                        <a:rPr lang="fr-FR" dirty="0" smtClean="0"/>
                        <a:t>0.005</a:t>
                      </a:r>
                      <a:endParaRPr lang="fr-FR" dirty="0"/>
                    </a:p>
                  </a:txBody>
                  <a:tcPr/>
                </a:tc>
                <a:tc>
                  <a:txBody>
                    <a:bodyPr/>
                    <a:lstStyle/>
                    <a:p>
                      <a:endParaRPr lang="fr-FR"/>
                    </a:p>
                  </a:txBody>
                  <a:tcPr/>
                </a:tc>
                <a:tc>
                  <a:txBody>
                    <a:bodyPr/>
                    <a:lstStyle/>
                    <a:p>
                      <a:endParaRPr lang="fr-FR"/>
                    </a:p>
                  </a:txBody>
                  <a:tcPr/>
                </a:tc>
              </a:tr>
              <a:tr h="370840">
                <a:tc>
                  <a:txBody>
                    <a:bodyPr/>
                    <a:lstStyle/>
                    <a:p>
                      <a:endParaRPr lang="fr-FR"/>
                    </a:p>
                  </a:txBody>
                  <a:tcPr/>
                </a:tc>
                <a:tc>
                  <a:txBody>
                    <a:bodyPr/>
                    <a:lstStyle/>
                    <a:p>
                      <a:r>
                        <a:rPr lang="fr-FR" dirty="0" smtClean="0"/>
                        <a:t>PROTEINES</a:t>
                      </a:r>
                      <a:endParaRPr lang="fr-FR" dirty="0"/>
                    </a:p>
                  </a:txBody>
                  <a:tcPr/>
                </a:tc>
                <a:tc gridSpan="2">
                  <a:txBody>
                    <a:bodyPr/>
                    <a:lstStyle/>
                    <a:p>
                      <a:r>
                        <a:rPr lang="fr-FR" dirty="0" smtClean="0"/>
                        <a:t>12.5</a:t>
                      </a:r>
                      <a:endParaRPr lang="fr-FR" dirty="0"/>
                    </a:p>
                  </a:txBody>
                  <a:tcPr/>
                </a:tc>
                <a:tc hMerge="1">
                  <a:txBody>
                    <a:bodyPr/>
                    <a:lstStyle/>
                    <a:p>
                      <a:endParaRPr lang="fr-FR"/>
                    </a:p>
                  </a:txBody>
                  <a:tcPr/>
                </a:tc>
                <a:tc>
                  <a:txBody>
                    <a:bodyPr/>
                    <a:lstStyle/>
                    <a:p>
                      <a:endParaRPr lang="fr-FR"/>
                    </a:p>
                  </a:txBody>
                  <a:tcPr/>
                </a:tc>
                <a:tc>
                  <a:txBody>
                    <a:bodyPr/>
                    <a:lstStyle/>
                    <a:p>
                      <a:r>
                        <a:rPr lang="fr-FR" dirty="0" smtClean="0"/>
                        <a:t>+0.1</a:t>
                      </a:r>
                      <a:endParaRPr lang="fr-FR" dirty="0"/>
                    </a:p>
                  </a:txBody>
                  <a:tcPr/>
                </a:tc>
                <a:tc>
                  <a:txBody>
                    <a:bodyPr/>
                    <a:lstStyle/>
                    <a:p>
                      <a:r>
                        <a:rPr lang="fr-FR" dirty="0" smtClean="0"/>
                        <a:t>9</a:t>
                      </a:r>
                      <a:endParaRPr lang="fr-FR" dirty="0"/>
                    </a:p>
                  </a:txBody>
                  <a:tcPr/>
                </a:tc>
                <a:tc>
                  <a:txBody>
                    <a:bodyPr/>
                    <a:lstStyle/>
                    <a:p>
                      <a:endParaRPr lang="fr-FR"/>
                    </a:p>
                  </a:txBody>
                  <a:tcPr/>
                </a:tc>
              </a:tr>
              <a:tr h="370840">
                <a:tc>
                  <a:txBody>
                    <a:bodyPr/>
                    <a:lstStyle/>
                    <a:p>
                      <a:endParaRPr lang="fr-FR"/>
                    </a:p>
                  </a:txBody>
                  <a:tcPr/>
                </a:tc>
                <a:tc>
                  <a:txBody>
                    <a:bodyPr/>
                    <a:lstStyle/>
                    <a:p>
                      <a:r>
                        <a:rPr lang="fr-FR" dirty="0" smtClean="0"/>
                        <a:t>GLUTEN</a:t>
                      </a:r>
                      <a:endParaRPr lang="fr-FR" dirty="0"/>
                    </a:p>
                  </a:txBody>
                  <a:tcPr/>
                </a:tc>
                <a:tc gridSpan="2">
                  <a:txBody>
                    <a:bodyPr/>
                    <a:lstStyle/>
                    <a:p>
                      <a:r>
                        <a:rPr lang="fr-FR" dirty="0" smtClean="0"/>
                        <a:t>9</a:t>
                      </a:r>
                      <a:endParaRPr lang="fr-FR" dirty="0"/>
                    </a:p>
                  </a:txBody>
                  <a:tcPr/>
                </a:tc>
                <a:tc hMerge="1">
                  <a:txBody>
                    <a:bodyPr/>
                    <a:lstStyle/>
                    <a:p>
                      <a:endParaRPr lang="fr-FR"/>
                    </a:p>
                  </a:txBody>
                  <a:tcPr/>
                </a:tc>
                <a:tc>
                  <a:txBody>
                    <a:bodyPr/>
                    <a:lstStyle/>
                    <a:p>
                      <a:endParaRPr lang="fr-FR"/>
                    </a:p>
                  </a:txBody>
                  <a:tcPr/>
                </a:tc>
                <a:tc>
                  <a:txBody>
                    <a:bodyPr/>
                    <a:lstStyle/>
                    <a:p>
                      <a:r>
                        <a:rPr lang="fr-FR" dirty="0" smtClean="0"/>
                        <a:t>-1</a:t>
                      </a:r>
                      <a:endParaRPr lang="fr-FR" dirty="0"/>
                    </a:p>
                  </a:txBody>
                  <a:tcPr/>
                </a:tc>
                <a:tc>
                  <a:txBody>
                    <a:bodyPr/>
                    <a:lstStyle/>
                    <a:p>
                      <a:endParaRPr lang="fr-FR"/>
                    </a:p>
                  </a:txBody>
                  <a:tcPr/>
                </a:tc>
                <a:tc>
                  <a:txBody>
                    <a:bodyPr/>
                    <a:lstStyle/>
                    <a:p>
                      <a:endParaRPr lang="fr-FR"/>
                    </a:p>
                  </a:txBody>
                  <a:tcPr/>
                </a:tc>
              </a:tr>
              <a:tr h="370840">
                <a:tc>
                  <a:txBody>
                    <a:bodyPr/>
                    <a:lstStyle/>
                    <a:p>
                      <a:endParaRPr lang="fr-FR"/>
                    </a:p>
                  </a:txBody>
                  <a:tcPr/>
                </a:tc>
                <a:tc>
                  <a:txBody>
                    <a:bodyPr/>
                    <a:lstStyle/>
                    <a:p>
                      <a:r>
                        <a:rPr lang="fr-FR" dirty="0" smtClean="0"/>
                        <a:t>INDICE DE CHUTE</a:t>
                      </a:r>
                      <a:endParaRPr lang="fr-FR" dirty="0"/>
                    </a:p>
                  </a:txBody>
                  <a:tcPr/>
                </a:tc>
                <a:tc gridSpan="2">
                  <a:txBody>
                    <a:bodyPr/>
                    <a:lstStyle/>
                    <a:p>
                      <a:r>
                        <a:rPr lang="fr-FR" dirty="0" smtClean="0"/>
                        <a:t>275</a:t>
                      </a:r>
                      <a:endParaRPr lang="fr-FR" dirty="0"/>
                    </a:p>
                  </a:txBody>
                  <a:tcPr/>
                </a:tc>
                <a:tc hMerge="1">
                  <a:txBody>
                    <a:bodyPr/>
                    <a:lstStyle/>
                    <a:p>
                      <a:endParaRPr lang="fr-FR"/>
                    </a:p>
                  </a:txBody>
                  <a:tcPr/>
                </a:tc>
                <a:tc>
                  <a:txBody>
                    <a:bodyPr/>
                    <a:lstStyle/>
                    <a:p>
                      <a:endParaRPr lang="fr-FR" dirty="0"/>
                    </a:p>
                  </a:txBody>
                  <a:tcPr/>
                </a:tc>
                <a:tc>
                  <a:txBody>
                    <a:bodyPr/>
                    <a:lstStyle/>
                    <a:p>
                      <a:r>
                        <a:rPr lang="fr-FR" dirty="0" smtClean="0"/>
                        <a:t>-25</a:t>
                      </a:r>
                      <a:endParaRPr lang="fr-FR" dirty="0"/>
                    </a:p>
                  </a:txBody>
                  <a:tcPr/>
                </a:tc>
                <a:tc>
                  <a:txBody>
                    <a:bodyPr/>
                    <a:lstStyle/>
                    <a:p>
                      <a:endParaRPr lang="fr-FR"/>
                    </a:p>
                  </a:txBody>
                  <a:tcPr/>
                </a:tc>
                <a:tc>
                  <a:txBody>
                    <a:bodyPr/>
                    <a:lstStyle/>
                    <a:p>
                      <a:endParaRPr lang="fr-FR" dirty="0"/>
                    </a:p>
                  </a:txBody>
                  <a:tcPr/>
                </a:tc>
              </a:tr>
              <a:tr h="370840">
                <a:tc>
                  <a:txBody>
                    <a:bodyPr/>
                    <a:lstStyle/>
                    <a:p>
                      <a:endParaRPr lang="fr-FR"/>
                    </a:p>
                  </a:txBody>
                  <a:tcPr/>
                </a:tc>
                <a:tc>
                  <a:txBody>
                    <a:bodyPr/>
                    <a:lstStyle/>
                    <a:p>
                      <a:endParaRPr lang="fr-FR" dirty="0"/>
                    </a:p>
                  </a:txBody>
                  <a:tcPr/>
                </a:tc>
                <a:tc gridSpan="2">
                  <a:txBody>
                    <a:bodyPr/>
                    <a:lstStyle/>
                    <a:p>
                      <a:endParaRPr lang="fr-FR" dirty="0"/>
                    </a:p>
                  </a:txBody>
                  <a:tcPr/>
                </a:tc>
                <a:tc hMerge="1">
                  <a:txBody>
                    <a:bodyPr/>
                    <a:lstStyle/>
                    <a:p>
                      <a:endParaRPr lang="fr-FR"/>
                    </a:p>
                  </a:txBody>
                  <a:tcPr/>
                </a:tc>
                <a:tc>
                  <a:txBody>
                    <a:bodyPr/>
                    <a:lstStyle/>
                    <a:p>
                      <a:endParaRPr lang="fr-FR"/>
                    </a:p>
                  </a:txBody>
                  <a:tcPr/>
                </a:tc>
                <a:tc>
                  <a:txBody>
                    <a:bodyPr/>
                    <a:lstStyle/>
                    <a:p>
                      <a:endParaRPr lang="fr-FR" dirty="0"/>
                    </a:p>
                  </a:txBody>
                  <a:tcPr/>
                </a:tc>
                <a:tc>
                  <a:txBody>
                    <a:bodyPr/>
                    <a:lstStyle/>
                    <a:p>
                      <a:endParaRPr lang="fr-FR"/>
                    </a:p>
                  </a:txBody>
                  <a:tcPr/>
                </a:tc>
                <a:tc>
                  <a:txBody>
                    <a:bodyPr/>
                    <a:lstStyle/>
                    <a:p>
                      <a:endParaRPr lang="fr-FR" dirty="0"/>
                    </a:p>
                  </a:txBody>
                  <a:tcPr/>
                </a:tc>
              </a:tr>
              <a:tr h="370840">
                <a:tc>
                  <a:txBody>
                    <a:bodyPr/>
                    <a:lstStyle/>
                    <a:p>
                      <a:endParaRPr lang="fr-FR"/>
                    </a:p>
                  </a:txBody>
                  <a:tcPr/>
                </a:tc>
                <a:tc gridSpan="6">
                  <a:txBody>
                    <a:bodyPr/>
                    <a:lstStyle/>
                    <a:p>
                      <a:pPr algn="ctr"/>
                      <a:r>
                        <a:rPr lang="fr-FR" dirty="0" smtClean="0"/>
                        <a:t>NORME TOLE</a:t>
                      </a:r>
                      <a:endParaRPr lang="fr-FR" dirty="0"/>
                    </a:p>
                  </a:txBody>
                  <a:tcPr/>
                </a:tc>
                <a:tc hMerge="1">
                  <a:txBody>
                    <a:bodyPr/>
                    <a:lstStyle/>
                    <a:p>
                      <a:endParaRPr lang="fr-FR" dirty="0"/>
                    </a:p>
                  </a:txBody>
                  <a:tcPr/>
                </a:tc>
                <a:tc hMerge="1">
                  <a:txBody>
                    <a:bodyPr/>
                    <a:lstStyle/>
                    <a:p>
                      <a:endParaRPr lang="fr-FR"/>
                    </a:p>
                  </a:txBody>
                  <a:tcPr/>
                </a:tc>
                <a:tc hMerge="1">
                  <a:txBody>
                    <a:bodyPr/>
                    <a:lstStyle/>
                    <a:p>
                      <a:endParaRPr lang="fr-FR" dirty="0"/>
                    </a:p>
                  </a:txBody>
                  <a:tcPr/>
                </a:tc>
                <a:tc hMerge="1">
                  <a:txBody>
                    <a:bodyPr/>
                    <a:lstStyle/>
                    <a:p>
                      <a:endParaRPr lang="fr-FR" dirty="0"/>
                    </a:p>
                  </a:txBody>
                  <a:tcPr/>
                </a:tc>
                <a:tc hMerge="1">
                  <a:txBody>
                    <a:bodyPr/>
                    <a:lstStyle/>
                    <a:p>
                      <a:endParaRPr lang="fr-FR" dirty="0"/>
                    </a:p>
                  </a:txBody>
                  <a:tcPr/>
                </a:tc>
                <a:tc>
                  <a:txBody>
                    <a:bodyPr/>
                    <a:lstStyle/>
                    <a:p>
                      <a:endParaRPr lang="fr-FR" dirty="0"/>
                    </a:p>
                  </a:txBody>
                  <a:tcPr/>
                </a:tc>
              </a:tr>
              <a:tr h="370840">
                <a:tc>
                  <a:txBody>
                    <a:bodyPr/>
                    <a:lstStyle/>
                    <a:p>
                      <a:endParaRPr lang="fr-FR"/>
                    </a:p>
                  </a:txBody>
                  <a:tcPr/>
                </a:tc>
                <a:tc gridSpan="2">
                  <a:txBody>
                    <a:bodyPr/>
                    <a:lstStyle/>
                    <a:p>
                      <a:r>
                        <a:rPr lang="fr-FR" dirty="0" smtClean="0"/>
                        <a:t>TOLE ALU ONDULEE</a:t>
                      </a:r>
                      <a:endParaRPr lang="fr-FR" dirty="0"/>
                    </a:p>
                  </a:txBody>
                  <a:tcPr/>
                </a:tc>
                <a:tc hMerge="1">
                  <a:txBody>
                    <a:bodyPr/>
                    <a:lstStyle/>
                    <a:p>
                      <a:endParaRPr lang="fr-FR" dirty="0"/>
                    </a:p>
                  </a:txBody>
                  <a:tcPr/>
                </a:tc>
                <a:tc>
                  <a:txBody>
                    <a:bodyPr/>
                    <a:lstStyle/>
                    <a:p>
                      <a:r>
                        <a:rPr lang="fr-FR" dirty="0" smtClean="0"/>
                        <a:t>0.35</a:t>
                      </a:r>
                      <a:endParaRPr lang="fr-FR" dirty="0"/>
                    </a:p>
                  </a:txBody>
                  <a:tcPr/>
                </a:tc>
                <a:tc>
                  <a:txBody>
                    <a:bodyPr/>
                    <a:lstStyle/>
                    <a:p>
                      <a:endParaRPr lang="fr-FR"/>
                    </a:p>
                  </a:txBody>
                  <a:tcPr/>
                </a:tc>
                <a:tc>
                  <a:txBody>
                    <a:bodyPr/>
                    <a:lstStyle/>
                    <a:p>
                      <a:r>
                        <a:rPr lang="fr-FR" dirty="0" smtClean="0"/>
                        <a:t>0.05</a:t>
                      </a:r>
                      <a:endParaRPr lang="fr-FR" dirty="0"/>
                    </a:p>
                  </a:txBody>
                  <a:tcPr/>
                </a:tc>
                <a:tc>
                  <a:txBody>
                    <a:bodyPr/>
                    <a:lstStyle/>
                    <a:p>
                      <a:r>
                        <a:rPr lang="fr-FR" dirty="0" smtClean="0"/>
                        <a:t>0.26</a:t>
                      </a:r>
                      <a:endParaRPr lang="fr-FR" dirty="0"/>
                    </a:p>
                  </a:txBody>
                  <a:tcPr/>
                </a:tc>
                <a:tc>
                  <a:txBody>
                    <a:bodyPr/>
                    <a:lstStyle/>
                    <a:p>
                      <a:endParaRPr lang="fr-FR" dirty="0"/>
                    </a:p>
                  </a:txBody>
                  <a:tcPr/>
                </a:tc>
              </a:tr>
              <a:tr h="370840">
                <a:tc>
                  <a:txBody>
                    <a:bodyPr/>
                    <a:lstStyle/>
                    <a:p>
                      <a:endParaRPr lang="fr-FR"/>
                    </a:p>
                  </a:txBody>
                  <a:tcPr/>
                </a:tc>
                <a:tc gridSpan="2">
                  <a:txBody>
                    <a:bodyPr/>
                    <a:lstStyle/>
                    <a:p>
                      <a:r>
                        <a:rPr lang="fr-FR" dirty="0" smtClean="0"/>
                        <a:t>LARGEUR</a:t>
                      </a:r>
                      <a:endParaRPr lang="fr-FR" dirty="0"/>
                    </a:p>
                  </a:txBody>
                  <a:tcPr/>
                </a:tc>
                <a:tc hMerge="1">
                  <a:txBody>
                    <a:bodyPr/>
                    <a:lstStyle/>
                    <a:p>
                      <a:endParaRPr lang="fr-FR" dirty="0"/>
                    </a:p>
                  </a:txBody>
                  <a:tcPr/>
                </a:tc>
                <a:tc>
                  <a:txBody>
                    <a:bodyPr/>
                    <a:lstStyle/>
                    <a:p>
                      <a:r>
                        <a:rPr lang="fr-FR" dirty="0" smtClean="0"/>
                        <a:t>760</a:t>
                      </a:r>
                      <a:endParaRPr lang="fr-FR" dirty="0"/>
                    </a:p>
                  </a:txBody>
                  <a:tcPr/>
                </a:tc>
                <a:tc>
                  <a:txBody>
                    <a:bodyPr/>
                    <a:lstStyle/>
                    <a:p>
                      <a:endParaRPr lang="fr-FR"/>
                    </a:p>
                  </a:txBody>
                  <a:tcPr/>
                </a:tc>
                <a:tc>
                  <a:txBody>
                    <a:bodyPr/>
                    <a:lstStyle/>
                    <a:p>
                      <a:r>
                        <a:rPr lang="fr-FR" dirty="0" smtClean="0"/>
                        <a:t>1%</a:t>
                      </a:r>
                      <a:endParaRPr lang="fr-FR" dirty="0"/>
                    </a:p>
                  </a:txBody>
                  <a:tcPr/>
                </a:tc>
                <a:tc>
                  <a:txBody>
                    <a:bodyPr/>
                    <a:lstStyle/>
                    <a:p>
                      <a:endParaRPr lang="fr-FR"/>
                    </a:p>
                  </a:txBody>
                  <a:tcPr/>
                </a:tc>
                <a:tc>
                  <a:txBody>
                    <a:bodyPr/>
                    <a:lstStyle/>
                    <a:p>
                      <a:endParaRPr lang="fr-FR" dirty="0"/>
                    </a:p>
                  </a:txBody>
                  <a:tcPr/>
                </a:tc>
              </a:tr>
              <a:tr h="370840">
                <a:tc>
                  <a:txBody>
                    <a:bodyPr/>
                    <a:lstStyle/>
                    <a:p>
                      <a:endParaRPr lang="fr-FR"/>
                    </a:p>
                  </a:txBody>
                  <a:tcPr/>
                </a:tc>
                <a:tc gridSpan="2">
                  <a:txBody>
                    <a:bodyPr/>
                    <a:lstStyle/>
                    <a:p>
                      <a:r>
                        <a:rPr lang="fr-FR" dirty="0" smtClean="0"/>
                        <a:t>LONGUEUR</a:t>
                      </a:r>
                      <a:endParaRPr lang="fr-FR" dirty="0"/>
                    </a:p>
                  </a:txBody>
                  <a:tcPr/>
                </a:tc>
                <a:tc hMerge="1">
                  <a:txBody>
                    <a:bodyPr/>
                    <a:lstStyle/>
                    <a:p>
                      <a:endParaRPr lang="fr-FR" dirty="0"/>
                    </a:p>
                  </a:txBody>
                  <a:tcPr/>
                </a:tc>
                <a:tc>
                  <a:txBody>
                    <a:bodyPr/>
                    <a:lstStyle/>
                    <a:p>
                      <a:r>
                        <a:rPr lang="fr-FR" dirty="0" smtClean="0"/>
                        <a:t>2</a:t>
                      </a:r>
                      <a:r>
                        <a:rPr lang="fr-FR" baseline="0" dirty="0" smtClean="0"/>
                        <a:t> à 3 m</a:t>
                      </a:r>
                      <a:endParaRPr lang="fr-FR" dirty="0"/>
                    </a:p>
                  </a:txBody>
                  <a:tcPr/>
                </a:tc>
                <a:tc>
                  <a:txBody>
                    <a:bodyPr/>
                    <a:lstStyle/>
                    <a:p>
                      <a:endParaRPr lang="fr-FR"/>
                    </a:p>
                  </a:txBody>
                  <a:tcPr/>
                </a:tc>
                <a:tc>
                  <a:txBody>
                    <a:bodyPr/>
                    <a:lstStyle/>
                    <a:p>
                      <a:r>
                        <a:rPr lang="fr-FR" dirty="0" smtClean="0"/>
                        <a:t>1%</a:t>
                      </a:r>
                      <a:endParaRPr lang="fr-FR" dirty="0"/>
                    </a:p>
                  </a:txBody>
                  <a:tcPr/>
                </a:tc>
                <a:tc>
                  <a:txBody>
                    <a:bodyPr/>
                    <a:lstStyle/>
                    <a:p>
                      <a:endParaRPr lang="fr-FR"/>
                    </a:p>
                  </a:txBody>
                  <a:tcPr/>
                </a:tc>
                <a:tc>
                  <a:txBody>
                    <a:bodyPr/>
                    <a:lstStyle/>
                    <a:p>
                      <a:endParaRPr lang="fr-FR" dirty="0"/>
                    </a:p>
                  </a:txBody>
                  <a:tcPr/>
                </a:tc>
              </a:tr>
              <a:tr h="370840">
                <a:tc>
                  <a:txBody>
                    <a:bodyPr/>
                    <a:lstStyle/>
                    <a:p>
                      <a:endParaRPr lang="fr-FR"/>
                    </a:p>
                  </a:txBody>
                  <a:tcPr/>
                </a:tc>
                <a:tc gridSpan="2">
                  <a:txBody>
                    <a:bodyPr/>
                    <a:lstStyle/>
                    <a:p>
                      <a:r>
                        <a:rPr lang="fr-FR" dirty="0" smtClean="0"/>
                        <a:t>TOLE</a:t>
                      </a:r>
                      <a:r>
                        <a:rPr lang="fr-FR" baseline="0" dirty="0" smtClean="0"/>
                        <a:t> NERVUREE</a:t>
                      </a:r>
                      <a:endParaRPr lang="fr-FR" dirty="0"/>
                    </a:p>
                  </a:txBody>
                  <a:tcPr/>
                </a:tc>
                <a:tc hMerge="1">
                  <a:txBody>
                    <a:bodyPr/>
                    <a:lstStyle/>
                    <a:p>
                      <a:endParaRPr lang="fr-FR" dirty="0"/>
                    </a:p>
                  </a:txBody>
                  <a:tcPr/>
                </a:tc>
                <a:tc>
                  <a:txBody>
                    <a:bodyPr/>
                    <a:lstStyle/>
                    <a:p>
                      <a:r>
                        <a:rPr lang="fr-FR" dirty="0" smtClean="0"/>
                        <a:t>0.5</a:t>
                      </a:r>
                      <a:endParaRPr lang="fr-FR" dirty="0"/>
                    </a:p>
                  </a:txBody>
                  <a:tcPr/>
                </a:tc>
                <a:tc>
                  <a:txBody>
                    <a:bodyPr/>
                    <a:lstStyle/>
                    <a:p>
                      <a:endParaRPr lang="fr-FR"/>
                    </a:p>
                  </a:txBody>
                  <a:tcPr/>
                </a:tc>
                <a:tc>
                  <a:txBody>
                    <a:bodyPr/>
                    <a:lstStyle/>
                    <a:p>
                      <a:endParaRPr lang="fr-FR" dirty="0"/>
                    </a:p>
                  </a:txBody>
                  <a:tcPr/>
                </a:tc>
                <a:tc>
                  <a:txBody>
                    <a:bodyPr/>
                    <a:lstStyle/>
                    <a:p>
                      <a:endParaRPr lang="fr-FR"/>
                    </a:p>
                  </a:txBody>
                  <a:tcPr/>
                </a:tc>
                <a:tc>
                  <a:txBody>
                    <a:bodyPr/>
                    <a:lstStyle/>
                    <a:p>
                      <a:endParaRPr lang="fr-FR" dirty="0"/>
                    </a:p>
                  </a:txBody>
                  <a:tcPr/>
                </a:tc>
              </a:tr>
              <a:tr h="370840">
                <a:tc>
                  <a:txBody>
                    <a:bodyPr/>
                    <a:lstStyle/>
                    <a:p>
                      <a:endParaRPr lang="fr-FR"/>
                    </a:p>
                  </a:txBody>
                  <a:tcPr/>
                </a:tc>
                <a:tc gridSpan="2">
                  <a:txBody>
                    <a:bodyPr/>
                    <a:lstStyle/>
                    <a:p>
                      <a:r>
                        <a:rPr lang="fr-FR" dirty="0" smtClean="0"/>
                        <a:t>TOLE ACIER ONDULEE</a:t>
                      </a:r>
                      <a:endParaRPr lang="fr-FR" dirty="0"/>
                    </a:p>
                  </a:txBody>
                  <a:tcPr/>
                </a:tc>
                <a:tc hMerge="1">
                  <a:txBody>
                    <a:bodyPr/>
                    <a:lstStyle/>
                    <a:p>
                      <a:endParaRPr lang="fr-FR" dirty="0"/>
                    </a:p>
                  </a:txBody>
                  <a:tcPr/>
                </a:tc>
                <a:tc>
                  <a:txBody>
                    <a:bodyPr/>
                    <a:lstStyle/>
                    <a:p>
                      <a:r>
                        <a:rPr lang="fr-FR" dirty="0" smtClean="0"/>
                        <a:t>0.25</a:t>
                      </a:r>
                      <a:endParaRPr lang="fr-FR" dirty="0"/>
                    </a:p>
                  </a:txBody>
                  <a:tcPr/>
                </a:tc>
                <a:tc>
                  <a:txBody>
                    <a:bodyPr/>
                    <a:lstStyle/>
                    <a:p>
                      <a:endParaRPr lang="fr-FR"/>
                    </a:p>
                  </a:txBody>
                  <a:tcPr/>
                </a:tc>
                <a:tc>
                  <a:txBody>
                    <a:bodyPr/>
                    <a:lstStyle/>
                    <a:p>
                      <a:endParaRPr lang="fr-FR" dirty="0"/>
                    </a:p>
                  </a:txBody>
                  <a:tcPr/>
                </a:tc>
                <a:tc>
                  <a:txBody>
                    <a:bodyPr/>
                    <a:lstStyle/>
                    <a:p>
                      <a:r>
                        <a:rPr lang="fr-FR" dirty="0" smtClean="0"/>
                        <a:t>0.15</a:t>
                      </a:r>
                      <a:endParaRPr lang="fr-FR" dirty="0"/>
                    </a:p>
                  </a:txBody>
                  <a:tcPr/>
                </a:tc>
                <a:tc>
                  <a:txBody>
                    <a:bodyPr/>
                    <a:lstStyle/>
                    <a:p>
                      <a:endParaRPr lang="fr-FR" dirty="0"/>
                    </a:p>
                  </a:txBody>
                  <a:tcPr/>
                </a:tc>
              </a:tr>
              <a:tr h="370840">
                <a:tc>
                  <a:txBody>
                    <a:bodyPr/>
                    <a:lstStyle/>
                    <a:p>
                      <a:endParaRPr lang="fr-FR"/>
                    </a:p>
                  </a:txBody>
                  <a:tcPr/>
                </a:tc>
                <a:tc gridSpan="2">
                  <a:txBody>
                    <a:bodyPr/>
                    <a:lstStyle/>
                    <a:p>
                      <a:r>
                        <a:rPr lang="fr-FR" dirty="0" smtClean="0"/>
                        <a:t>TOLE ACIER NERVUREE</a:t>
                      </a:r>
                      <a:endParaRPr lang="fr-FR" dirty="0"/>
                    </a:p>
                  </a:txBody>
                  <a:tcPr/>
                </a:tc>
                <a:tc hMerge="1">
                  <a:txBody>
                    <a:bodyPr/>
                    <a:lstStyle/>
                    <a:p>
                      <a:endParaRPr lang="fr-FR" dirty="0"/>
                    </a:p>
                  </a:txBody>
                  <a:tcPr/>
                </a:tc>
                <a:tc>
                  <a:txBody>
                    <a:bodyPr/>
                    <a:lstStyle/>
                    <a:p>
                      <a:r>
                        <a:rPr lang="fr-FR" dirty="0" smtClean="0"/>
                        <a:t>0.30</a:t>
                      </a:r>
                      <a:endParaRPr lang="fr-FR" dirty="0"/>
                    </a:p>
                  </a:txBody>
                  <a:tcPr/>
                </a:tc>
                <a:tc>
                  <a:txBody>
                    <a:bodyPr/>
                    <a:lstStyle/>
                    <a:p>
                      <a:endParaRPr lang="fr-FR"/>
                    </a:p>
                  </a:txBody>
                  <a:tcPr/>
                </a:tc>
                <a:tc>
                  <a:txBody>
                    <a:bodyPr/>
                    <a:lstStyle/>
                    <a:p>
                      <a:endParaRPr lang="fr-FR" dirty="0"/>
                    </a:p>
                  </a:txBody>
                  <a:tcPr/>
                </a:tc>
                <a:tc>
                  <a:txBody>
                    <a:bodyPr/>
                    <a:lstStyle/>
                    <a:p>
                      <a:endParaRPr lang="fr-FR"/>
                    </a:p>
                  </a:txBody>
                  <a:tcPr/>
                </a:tc>
                <a:tc>
                  <a:txBody>
                    <a:bodyPr/>
                    <a:lstStyle/>
                    <a:p>
                      <a:endParaRPr lang="fr-FR" dirty="0"/>
                    </a:p>
                  </a:txBody>
                  <a:tcPr/>
                </a:tc>
              </a:tr>
            </a:tbl>
          </a:graphicData>
        </a:graphic>
      </p:graphicFrame>
      <p:sp>
        <p:nvSpPr>
          <p:cNvPr id="4"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77664" y="1401289"/>
            <a:ext cx="9722070" cy="4310741"/>
          </a:xfrm>
        </p:spPr>
        <p:txBody>
          <a:bodyPr>
            <a:normAutofit fontScale="90000"/>
          </a:bodyPr>
          <a:lstStyle/>
          <a:p>
            <a:r>
              <a:rPr lang="fr-FR" sz="3600" dirty="0" smtClean="0">
                <a:solidFill>
                  <a:srgbClr val="00B0F0"/>
                </a:solidFill>
              </a:rPr>
              <a:t>EN REALITE, LA QUESTION DE LA PROTECTION INDUSTRIELLE EST UN TOUT, surtout lorsque les produits concurrents importes sont conformes aux normes. DANS CE CAS, il s’agira:</a:t>
            </a:r>
            <a:br>
              <a:rPr lang="fr-FR" sz="3600" dirty="0" smtClean="0">
                <a:solidFill>
                  <a:srgbClr val="00B0F0"/>
                </a:solidFill>
              </a:rPr>
            </a:br>
            <a:r>
              <a:rPr lang="fr-FR" sz="3600" dirty="0" smtClean="0"/>
              <a:t>- de suspendre l’importation lorsque l’offre locale est suffisante, mais </a:t>
            </a:r>
            <a:r>
              <a:rPr lang="fr-FR" sz="3600" dirty="0" err="1" smtClean="0"/>
              <a:t>menacee</a:t>
            </a:r>
            <a:r>
              <a:rPr lang="fr-FR" sz="3600" dirty="0" smtClean="0"/>
              <a:t> par les dites importations : </a:t>
            </a:r>
            <a:r>
              <a:rPr lang="fr-FR" sz="3600" dirty="0" smtClean="0">
                <a:solidFill>
                  <a:srgbClr val="00B050"/>
                </a:solidFill>
              </a:rPr>
              <a:t>cas </a:t>
            </a:r>
            <a:r>
              <a:rPr lang="fr-FR" sz="3600" dirty="0" err="1" smtClean="0">
                <a:solidFill>
                  <a:srgbClr val="00B050"/>
                </a:solidFill>
              </a:rPr>
              <a:t>recent</a:t>
            </a:r>
            <a:r>
              <a:rPr lang="fr-FR" sz="3600" dirty="0" smtClean="0">
                <a:solidFill>
                  <a:srgbClr val="00B050"/>
                </a:solidFill>
              </a:rPr>
              <a:t> du ciment au </a:t>
            </a:r>
            <a:r>
              <a:rPr lang="fr-FR" sz="3600" dirty="0" err="1" smtClean="0">
                <a:solidFill>
                  <a:srgbClr val="00B050"/>
                </a:solidFill>
              </a:rPr>
              <a:t>cameroun</a:t>
            </a:r>
            <a:r>
              <a:rPr lang="fr-FR" sz="3600" dirty="0" smtClean="0">
                <a:solidFill>
                  <a:srgbClr val="00B050"/>
                </a:solidFill>
              </a:rPr>
              <a:t/>
            </a:r>
            <a:br>
              <a:rPr lang="fr-FR" sz="3600" dirty="0" smtClean="0">
                <a:solidFill>
                  <a:srgbClr val="00B050"/>
                </a:solidFill>
              </a:rPr>
            </a:br>
            <a:r>
              <a:rPr lang="fr-FR" sz="3600" dirty="0" smtClean="0"/>
              <a:t>- de contingenter en imposant un quota local: </a:t>
            </a:r>
            <a:r>
              <a:rPr lang="fr-FR" sz="3600" dirty="0" smtClean="0">
                <a:solidFill>
                  <a:srgbClr val="00B050"/>
                </a:solidFill>
              </a:rPr>
              <a:t>cas </a:t>
            </a:r>
            <a:r>
              <a:rPr lang="fr-FR" sz="3600" dirty="0" err="1" smtClean="0">
                <a:solidFill>
                  <a:srgbClr val="00B050"/>
                </a:solidFill>
              </a:rPr>
              <a:t>recent</a:t>
            </a:r>
            <a:r>
              <a:rPr lang="fr-FR" sz="3600" dirty="0" smtClean="0">
                <a:solidFill>
                  <a:srgbClr val="00B050"/>
                </a:solidFill>
              </a:rPr>
              <a:t> des sacs en papier kraft. Cette exercice permet de favoriser l’INTEGRATION DANS L’industrie  A TRAVERS LES ECHANGES INTERINDUSTRIELS.</a:t>
            </a:r>
            <a:r>
              <a:rPr lang="fr-FR" sz="3200" dirty="0" smtClean="0">
                <a:solidFill>
                  <a:srgbClr val="00B050"/>
                </a:solidFill>
              </a:rPr>
              <a:t/>
            </a:r>
            <a:br>
              <a:rPr lang="fr-FR" sz="3200" dirty="0" smtClean="0">
                <a:solidFill>
                  <a:srgbClr val="00B050"/>
                </a:solidFill>
              </a:rPr>
            </a:br>
            <a:r>
              <a:rPr lang="fr-FR" sz="3200" dirty="0" smtClean="0"/>
              <a:t/>
            </a:r>
            <a:br>
              <a:rPr lang="fr-FR" sz="3200" dirty="0" smtClean="0"/>
            </a:br>
            <a:endParaRPr lang="fr-FR" sz="3200" dirty="0"/>
          </a:p>
        </p:txBody>
      </p:sp>
      <p:sp>
        <p:nvSpPr>
          <p:cNvPr id="3" name="Titre 1"/>
          <p:cNvSpPr txBox="1">
            <a:spLocks/>
          </p:cNvSpPr>
          <p:nvPr/>
        </p:nvSpPr>
        <p:spPr>
          <a:xfrm>
            <a:off x="1939771" y="261257"/>
            <a:ext cx="9012425" cy="766527"/>
          </a:xfrm>
          <a:prstGeom prst="rect">
            <a:avLst/>
          </a:prstGeom>
        </p:spPr>
        <p:txBody>
          <a:bodyPr vert="horz" lIns="91440" tIns="45720" rIns="91440" bIns="45720" rtlCol="0" anchor="ctr">
            <a:normAutofit fontScale="55000" lnSpcReduction="20000"/>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5800" b="0" i="0" u="none" strike="noStrike" kern="1200" cap="all" spc="0" normalizeH="0" baseline="0" noProof="0" dirty="0" smtClean="0">
                <a:ln>
                  <a:noFill/>
                </a:ln>
                <a:solidFill>
                  <a:srgbClr val="FF0000"/>
                </a:solidFill>
                <a:effectLst/>
                <a:uLnTx/>
                <a:uFillTx/>
                <a:latin typeface="+mj-lt"/>
                <a:ea typeface="+mj-ea"/>
                <a:cs typeface="+mj-cs"/>
              </a:rPr>
              <a:t>2.3.3- APPROCHE COMPLEMENTAIRE</a:t>
            </a:r>
            <a:r>
              <a:rPr kumimoji="0" lang="fr-FR" sz="5400" b="0" i="0" u="none" strike="noStrike" kern="1200" cap="all" spc="0" normalizeH="0" baseline="0" noProof="0" dirty="0" smtClean="0">
                <a:ln>
                  <a:noFill/>
                </a:ln>
                <a:solidFill>
                  <a:srgbClr val="0070C0"/>
                </a:solidFill>
                <a:effectLst/>
                <a:uLnTx/>
                <a:uFillTx/>
                <a:latin typeface="+mj-lt"/>
                <a:ea typeface="+mj-ea"/>
                <a:cs typeface="+mj-cs"/>
              </a:rPr>
              <a:t/>
            </a:r>
            <a:br>
              <a:rPr kumimoji="0" lang="fr-FR" sz="5400" b="0" i="0" u="none" strike="noStrike" kern="1200" cap="all" spc="0" normalizeH="0" baseline="0" noProof="0" dirty="0" smtClean="0">
                <a:ln>
                  <a:noFill/>
                </a:ln>
                <a:solidFill>
                  <a:srgbClr val="0070C0"/>
                </a:solidFill>
                <a:effectLst/>
                <a:uLnTx/>
                <a:uFillTx/>
                <a:latin typeface="+mj-lt"/>
                <a:ea typeface="+mj-ea"/>
                <a:cs typeface="+mj-cs"/>
              </a:rPr>
            </a:b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sp>
        <p:nvSpPr>
          <p:cNvPr id="4"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18" y="662050"/>
            <a:ext cx="10396882" cy="1151965"/>
          </a:xfrm>
        </p:spPr>
        <p:txBody>
          <a:bodyPr/>
          <a:lstStyle/>
          <a:p>
            <a:r>
              <a:rPr lang="fr-FR" dirty="0" smtClean="0"/>
              <a:t>Plan de l’expose</a:t>
            </a:r>
            <a:endParaRPr lang="fr-FR" dirty="0"/>
          </a:p>
        </p:txBody>
      </p:sp>
      <p:sp>
        <p:nvSpPr>
          <p:cNvPr id="3" name="Espace réservé du contenu 2"/>
          <p:cNvSpPr>
            <a:spLocks noGrp="1"/>
          </p:cNvSpPr>
          <p:nvPr>
            <p:ph sz="quarter" idx="13"/>
          </p:nvPr>
        </p:nvSpPr>
        <p:spPr>
          <a:xfrm>
            <a:off x="1813955" y="1660045"/>
            <a:ext cx="10996863" cy="3982451"/>
          </a:xfrm>
        </p:spPr>
        <p:txBody>
          <a:bodyPr>
            <a:normAutofit fontScale="62500" lnSpcReduction="20000"/>
          </a:bodyPr>
          <a:lstStyle/>
          <a:p>
            <a:pPr marL="0" indent="0">
              <a:buNone/>
            </a:pPr>
            <a:endParaRPr lang="fr-FR" sz="3600" dirty="0" smtClean="0"/>
          </a:p>
          <a:p>
            <a:r>
              <a:rPr lang="fr-FR" sz="2900" dirty="0" smtClean="0"/>
              <a:t>INTRODUCTION</a:t>
            </a:r>
          </a:p>
          <a:p>
            <a:endParaRPr lang="fr-FR" sz="2900" dirty="0" smtClean="0"/>
          </a:p>
          <a:p>
            <a:r>
              <a:rPr lang="fr-FR" sz="4600" dirty="0" smtClean="0"/>
              <a:t>I- </a:t>
            </a:r>
            <a:r>
              <a:rPr lang="fr-FR" sz="4600" dirty="0" err="1" smtClean="0"/>
              <a:t>breve</a:t>
            </a:r>
            <a:r>
              <a:rPr lang="fr-FR" sz="4600" dirty="0" smtClean="0"/>
              <a:t> </a:t>
            </a:r>
            <a:r>
              <a:rPr lang="fr-FR" sz="4600" dirty="0" err="1" smtClean="0"/>
              <a:t>presentation</a:t>
            </a:r>
            <a:r>
              <a:rPr lang="fr-FR" sz="4600" dirty="0" smtClean="0"/>
              <a:t> de l’industrie camerounaise</a:t>
            </a:r>
          </a:p>
          <a:p>
            <a:endParaRPr lang="fr-FR" sz="4600" dirty="0" smtClean="0"/>
          </a:p>
          <a:p>
            <a:r>
              <a:rPr lang="fr-FR" sz="4600" dirty="0" smtClean="0"/>
              <a:t>II- NORMALISATION COMME OUTIL DE PROTECTION</a:t>
            </a:r>
          </a:p>
          <a:p>
            <a:pPr marL="0" indent="0">
              <a:buNone/>
            </a:pPr>
            <a:endParaRPr lang="fr-FR" sz="4600" dirty="0" smtClean="0"/>
          </a:p>
          <a:p>
            <a:r>
              <a:rPr lang="fr-FR" sz="2900" dirty="0" smtClean="0"/>
              <a:t>CONCLUSION</a:t>
            </a:r>
          </a:p>
          <a:p>
            <a:endParaRPr lang="fr-FR" dirty="0"/>
          </a:p>
        </p:txBody>
      </p:sp>
      <p:sp>
        <p:nvSpPr>
          <p:cNvPr id="4"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357336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18" y="2451539"/>
            <a:ext cx="10186675" cy="1151965"/>
          </a:xfrm>
        </p:spPr>
        <p:txBody>
          <a:bodyPr>
            <a:noAutofit/>
          </a:bodyPr>
          <a:lstStyle/>
          <a:p>
            <a:r>
              <a:rPr lang="fr-FR" sz="3600" dirty="0" smtClean="0">
                <a:solidFill>
                  <a:srgbClr val="C00000"/>
                </a:solidFill>
              </a:rPr>
              <a:t>- d’encourager la production locale par la </a:t>
            </a:r>
            <a:r>
              <a:rPr lang="fr-FR" sz="3600" dirty="0" err="1" smtClean="0">
                <a:solidFill>
                  <a:srgbClr val="C00000"/>
                </a:solidFill>
              </a:rPr>
              <a:t>creation</a:t>
            </a:r>
            <a:r>
              <a:rPr lang="fr-FR" sz="3600" dirty="0" smtClean="0">
                <a:solidFill>
                  <a:srgbClr val="C00000"/>
                </a:solidFill>
              </a:rPr>
              <a:t> des capitaines de l’INDUSTRIE</a:t>
            </a:r>
            <a:br>
              <a:rPr lang="fr-FR" sz="3600" dirty="0" smtClean="0">
                <a:solidFill>
                  <a:srgbClr val="C00000"/>
                </a:solidFill>
              </a:rPr>
            </a:br>
            <a:r>
              <a:rPr lang="fr-FR" sz="3200" dirty="0" smtClean="0">
                <a:solidFill>
                  <a:srgbClr val="00B050"/>
                </a:solidFill>
              </a:rPr>
              <a:t>il s’agit ici D’une approche </a:t>
            </a:r>
            <a:r>
              <a:rPr lang="fr-FR" sz="3200" dirty="0" err="1" smtClean="0">
                <a:solidFill>
                  <a:srgbClr val="00B050"/>
                </a:solidFill>
              </a:rPr>
              <a:t>integree</a:t>
            </a:r>
            <a:r>
              <a:rPr lang="fr-FR" sz="3200" dirty="0" smtClean="0">
                <a:solidFill>
                  <a:srgbClr val="00B050"/>
                </a:solidFill>
              </a:rPr>
              <a:t> </a:t>
            </a:r>
            <a:r>
              <a:rPr lang="fr-FR" sz="3200" dirty="0" err="1" smtClean="0">
                <a:solidFill>
                  <a:srgbClr val="00B050"/>
                </a:solidFill>
              </a:rPr>
              <a:t>recomandee</a:t>
            </a:r>
            <a:r>
              <a:rPr lang="fr-FR" sz="3200" dirty="0" smtClean="0">
                <a:solidFill>
                  <a:srgbClr val="00B050"/>
                </a:solidFill>
              </a:rPr>
              <a:t> par l’</a:t>
            </a:r>
            <a:r>
              <a:rPr lang="fr-FR" sz="3200" dirty="0" err="1" smtClean="0">
                <a:solidFill>
                  <a:srgbClr val="00B050"/>
                </a:solidFill>
              </a:rPr>
              <a:t>onu</a:t>
            </a:r>
            <a:r>
              <a:rPr lang="fr-FR" sz="3200" dirty="0" smtClean="0">
                <a:solidFill>
                  <a:srgbClr val="00B050"/>
                </a:solidFill>
              </a:rPr>
              <a:t> dans le cadre des </a:t>
            </a:r>
            <a:r>
              <a:rPr lang="fr-FR" sz="3200" dirty="0" err="1" smtClean="0">
                <a:solidFill>
                  <a:srgbClr val="00B050"/>
                </a:solidFill>
              </a:rPr>
              <a:t>odd</a:t>
            </a:r>
            <a:r>
              <a:rPr lang="fr-FR" sz="3200" dirty="0" smtClean="0">
                <a:solidFill>
                  <a:srgbClr val="00B050"/>
                </a:solidFill>
              </a:rPr>
              <a:t> qui remplace les </a:t>
            </a:r>
            <a:r>
              <a:rPr lang="fr-FR" sz="3200" dirty="0" err="1" smtClean="0">
                <a:solidFill>
                  <a:srgbClr val="00B050"/>
                </a:solidFill>
              </a:rPr>
              <a:t>omd</a:t>
            </a:r>
            <a:r>
              <a:rPr lang="fr-FR" sz="3200" dirty="0" smtClean="0">
                <a:solidFill>
                  <a:srgbClr val="00B050"/>
                </a:solidFill>
              </a:rPr>
              <a:t> en faisant de l’industrialisation de l’</a:t>
            </a:r>
            <a:r>
              <a:rPr lang="fr-FR" sz="3200" dirty="0" err="1" smtClean="0">
                <a:solidFill>
                  <a:srgbClr val="00B050"/>
                </a:solidFill>
              </a:rPr>
              <a:t>afrique</a:t>
            </a:r>
            <a:r>
              <a:rPr lang="fr-FR" sz="3200" dirty="0" smtClean="0">
                <a:solidFill>
                  <a:srgbClr val="00B050"/>
                </a:solidFill>
              </a:rPr>
              <a:t> le 9</a:t>
            </a:r>
            <a:r>
              <a:rPr lang="fr-FR" sz="3200" baseline="30000" dirty="0" smtClean="0">
                <a:solidFill>
                  <a:srgbClr val="00B050"/>
                </a:solidFill>
              </a:rPr>
              <a:t>ème</a:t>
            </a:r>
            <a:r>
              <a:rPr lang="fr-FR" sz="3200" dirty="0" smtClean="0">
                <a:solidFill>
                  <a:srgbClr val="00B050"/>
                </a:solidFill>
              </a:rPr>
              <a:t> objectif des 17 </a:t>
            </a:r>
            <a:r>
              <a:rPr lang="fr-FR" sz="3200" dirty="0" err="1" smtClean="0">
                <a:solidFill>
                  <a:srgbClr val="00B050"/>
                </a:solidFill>
              </a:rPr>
              <a:t>prevus</a:t>
            </a:r>
            <a:r>
              <a:rPr lang="fr-FR" sz="3200" dirty="0" smtClean="0">
                <a:solidFill>
                  <a:srgbClr val="00B050"/>
                </a:solidFill>
              </a:rPr>
              <a:t> par les </a:t>
            </a:r>
            <a:r>
              <a:rPr lang="fr-FR" sz="3200" dirty="0" err="1" smtClean="0">
                <a:solidFill>
                  <a:srgbClr val="00B050"/>
                </a:solidFill>
              </a:rPr>
              <a:t>odd</a:t>
            </a:r>
            <a:r>
              <a:rPr lang="fr-FR" sz="3200" dirty="0" smtClean="0">
                <a:solidFill>
                  <a:srgbClr val="00B050"/>
                </a:solidFill>
              </a:rPr>
              <a:t>. Le programme </a:t>
            </a:r>
            <a:r>
              <a:rPr lang="fr-FR" sz="3200" dirty="0" err="1" smtClean="0">
                <a:solidFill>
                  <a:srgbClr val="00B050"/>
                </a:solidFill>
              </a:rPr>
              <a:t>isid</a:t>
            </a:r>
            <a:r>
              <a:rPr lang="fr-FR" sz="3200" dirty="0" smtClean="0">
                <a:solidFill>
                  <a:srgbClr val="00B050"/>
                </a:solidFill>
              </a:rPr>
              <a:t> </a:t>
            </a:r>
            <a:r>
              <a:rPr lang="fr-FR" sz="3200" dirty="0" err="1" smtClean="0">
                <a:solidFill>
                  <a:srgbClr val="00B050"/>
                </a:solidFill>
              </a:rPr>
              <a:t>prevoit</a:t>
            </a:r>
            <a:r>
              <a:rPr lang="fr-FR" sz="3200" dirty="0" smtClean="0">
                <a:solidFill>
                  <a:srgbClr val="00B050"/>
                </a:solidFill>
              </a:rPr>
              <a:t> une forte collaboration entre l’</a:t>
            </a:r>
            <a:r>
              <a:rPr lang="fr-FR" sz="3200" dirty="0" err="1" smtClean="0">
                <a:solidFill>
                  <a:srgbClr val="00B050"/>
                </a:solidFill>
              </a:rPr>
              <a:t>etat</a:t>
            </a:r>
            <a:r>
              <a:rPr lang="fr-FR" sz="3200" dirty="0" smtClean="0">
                <a:solidFill>
                  <a:srgbClr val="00B050"/>
                </a:solidFill>
              </a:rPr>
              <a:t>, le secteur prive producteur et importateur , les banques , les organismes internationaux, les bureaux d’</a:t>
            </a:r>
            <a:r>
              <a:rPr lang="fr-FR" sz="3200" dirty="0" err="1" smtClean="0">
                <a:solidFill>
                  <a:srgbClr val="00B050"/>
                </a:solidFill>
              </a:rPr>
              <a:t>etudes</a:t>
            </a:r>
            <a:r>
              <a:rPr lang="fr-FR" sz="3200" dirty="0" smtClean="0">
                <a:solidFill>
                  <a:srgbClr val="00B050"/>
                </a:solidFill>
              </a:rPr>
              <a:t>,  la </a:t>
            </a:r>
            <a:r>
              <a:rPr lang="fr-FR" sz="3200" dirty="0" err="1" smtClean="0">
                <a:solidFill>
                  <a:srgbClr val="00B050"/>
                </a:solidFill>
              </a:rPr>
              <a:t>societe</a:t>
            </a:r>
            <a:r>
              <a:rPr lang="fr-FR" sz="3200" dirty="0" smtClean="0">
                <a:solidFill>
                  <a:srgbClr val="00B050"/>
                </a:solidFill>
              </a:rPr>
              <a:t> civile  ( consommateurs), les chercheurs pour exorciser cette industrialisation: </a:t>
            </a:r>
            <a:r>
              <a:rPr lang="fr-FR" sz="3200" dirty="0" smtClean="0">
                <a:solidFill>
                  <a:srgbClr val="00B0F0"/>
                </a:solidFill>
              </a:rPr>
              <a:t>tout transformer, tout produire sauf </a:t>
            </a:r>
            <a:r>
              <a:rPr lang="fr-FR" sz="3200" dirty="0" err="1" smtClean="0">
                <a:solidFill>
                  <a:srgbClr val="00B0F0"/>
                </a:solidFill>
              </a:rPr>
              <a:t>equipements</a:t>
            </a:r>
            <a:r>
              <a:rPr lang="fr-FR" sz="3200" dirty="0" smtClean="0">
                <a:solidFill>
                  <a:srgbClr val="00B0F0"/>
                </a:solidFill>
              </a:rPr>
              <a:t> industriels POUR UN MARCHE DE 300 MH</a:t>
            </a:r>
            <a:r>
              <a:rPr lang="fr-FR" sz="2800" dirty="0" smtClean="0">
                <a:solidFill>
                  <a:srgbClr val="00B050"/>
                </a:solidFill>
              </a:rPr>
              <a:t/>
            </a:r>
            <a:br>
              <a:rPr lang="fr-FR" sz="2800" dirty="0" smtClean="0">
                <a:solidFill>
                  <a:srgbClr val="00B050"/>
                </a:solidFill>
              </a:rPr>
            </a:br>
            <a:endParaRPr lang="fr-FR" sz="2800" dirty="0">
              <a:solidFill>
                <a:srgbClr val="00B050"/>
              </a:solidFill>
            </a:endParaRPr>
          </a:p>
        </p:txBody>
      </p:sp>
      <p:sp>
        <p:nvSpPr>
          <p:cNvPr id="4"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55227" y="0"/>
            <a:ext cx="9785131" cy="4955203"/>
          </a:xfrm>
          <a:prstGeom prst="rect">
            <a:avLst/>
          </a:prstGeom>
        </p:spPr>
        <p:txBody>
          <a:bodyPr wrap="square">
            <a:spAutoFit/>
          </a:bodyPr>
          <a:lstStyle/>
          <a:p>
            <a:pPr>
              <a:buFontTx/>
              <a:buChar char="-"/>
            </a:pPr>
            <a:r>
              <a:rPr lang="fr-FR" sz="3200" dirty="0" smtClean="0">
                <a:solidFill>
                  <a:srgbClr val="C00000"/>
                </a:solidFill>
              </a:rPr>
              <a:t>LA PROMOTION DE LA CONSOMMATION LOCALE </a:t>
            </a:r>
          </a:p>
          <a:p>
            <a:pPr>
              <a:buFontTx/>
              <a:buChar char="-"/>
            </a:pPr>
            <a:r>
              <a:rPr lang="fr-FR" sz="2800" dirty="0" smtClean="0">
                <a:solidFill>
                  <a:srgbClr val="00B050"/>
                </a:solidFill>
              </a:rPr>
              <a:t>(RAYONS DES PRODUITS LOCAUX PRIMAIRES ET INDUSTRIELS)</a:t>
            </a:r>
            <a:r>
              <a:rPr lang="fr-FR" sz="3200" dirty="0" smtClean="0">
                <a:solidFill>
                  <a:srgbClr val="00B050"/>
                </a:solidFill>
              </a:rPr>
              <a:t/>
            </a:r>
            <a:br>
              <a:rPr lang="fr-FR" sz="3200" dirty="0" smtClean="0">
                <a:solidFill>
                  <a:srgbClr val="00B050"/>
                </a:solidFill>
              </a:rPr>
            </a:br>
            <a:r>
              <a:rPr lang="fr-FR" sz="3200" dirty="0" smtClean="0">
                <a:solidFill>
                  <a:srgbClr val="00B050"/>
                </a:solidFill>
              </a:rPr>
              <a:t>- </a:t>
            </a:r>
            <a:r>
              <a:rPr lang="fr-FR" sz="3200" dirty="0" smtClean="0">
                <a:solidFill>
                  <a:srgbClr val="C00000"/>
                </a:solidFill>
              </a:rPr>
              <a:t>POURSUIVRE LE PROGRAMME D’ÉLABORATION DES NORMES: 7000 NORMES SUR 5 ANS</a:t>
            </a:r>
            <a:r>
              <a:rPr lang="fr-FR" sz="3200" dirty="0" smtClean="0">
                <a:solidFill>
                  <a:srgbClr val="00B050"/>
                </a:solidFill>
              </a:rPr>
              <a:t/>
            </a:r>
            <a:br>
              <a:rPr lang="fr-FR" sz="3200" dirty="0" smtClean="0">
                <a:solidFill>
                  <a:srgbClr val="00B050"/>
                </a:solidFill>
              </a:rPr>
            </a:br>
            <a:r>
              <a:rPr lang="fr-FR" sz="3200" dirty="0" smtClean="0">
                <a:solidFill>
                  <a:srgbClr val="C00000"/>
                </a:solidFill>
              </a:rPr>
              <a:t>-COMPLETER LE DISPOSITIF D’EVALUATION DE LA CONFORMITE PAR LA CREATION  A MOYEN TERME:</a:t>
            </a:r>
            <a:r>
              <a:rPr lang="fr-FR" sz="3200" dirty="0" smtClean="0">
                <a:solidFill>
                  <a:srgbClr val="00B050"/>
                </a:solidFill>
              </a:rPr>
              <a:t/>
            </a:r>
            <a:br>
              <a:rPr lang="fr-FR" sz="3200" dirty="0" smtClean="0">
                <a:solidFill>
                  <a:srgbClr val="00B050"/>
                </a:solidFill>
              </a:rPr>
            </a:br>
            <a:r>
              <a:rPr lang="fr-FR" sz="3200" dirty="0" smtClean="0">
                <a:solidFill>
                  <a:srgbClr val="00B050"/>
                </a:solidFill>
              </a:rPr>
              <a:t>- D’UN LABORATOIRE NATIONAL DE CONTRÔLE DES  PRODUITS    PRIMAIRES ET  INDUSTRIELS (LNCQ)</a:t>
            </a:r>
          </a:p>
          <a:p>
            <a:pPr>
              <a:buFontTx/>
              <a:buChar char="-"/>
            </a:pPr>
            <a:r>
              <a:rPr lang="fr-FR" sz="3200" dirty="0" smtClean="0">
                <a:solidFill>
                  <a:srgbClr val="00B050"/>
                </a:solidFill>
              </a:rPr>
              <a:t> DE L’ORGANISME NATIONAL DE MÉTROLOGIE (ONM)</a:t>
            </a:r>
          </a:p>
          <a:p>
            <a:pPr>
              <a:buFontTx/>
              <a:buChar char="-"/>
            </a:pPr>
            <a:r>
              <a:rPr lang="fr-FR" sz="3200" dirty="0" smtClean="0">
                <a:solidFill>
                  <a:srgbClr val="00B050"/>
                </a:solidFill>
              </a:rPr>
              <a:t> DE L’ORGANE NATIONAL D’ACCRÉDITATION (ONA)</a:t>
            </a:r>
            <a:endParaRPr lang="fr-FR" sz="4000" dirty="0"/>
          </a:p>
        </p:txBody>
      </p:sp>
      <p:sp>
        <p:nvSpPr>
          <p:cNvPr id="4"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12968" y="320635"/>
            <a:ext cx="9619012" cy="739239"/>
          </a:xfrm>
        </p:spPr>
        <p:txBody>
          <a:bodyPr>
            <a:normAutofit fontScale="90000"/>
          </a:bodyPr>
          <a:lstStyle/>
          <a:p>
            <a:pPr lvl="0"/>
            <a:r>
              <a:rPr lang="fr-FR" sz="3200" dirty="0" smtClean="0"/>
              <a:t>Globalement, il s’agit Au terme du choix de 100 produits dans les secteurs sensibles menaces de mettre en place:</a:t>
            </a:r>
            <a:br>
              <a:rPr lang="fr-FR" sz="3200" dirty="0" smtClean="0"/>
            </a:br>
            <a:endParaRPr lang="fr-FR" sz="3200" dirty="0"/>
          </a:p>
        </p:txBody>
      </p:sp>
      <p:sp>
        <p:nvSpPr>
          <p:cNvPr id="3" name="Titre 1"/>
          <p:cNvSpPr txBox="1">
            <a:spLocks/>
          </p:cNvSpPr>
          <p:nvPr/>
        </p:nvSpPr>
        <p:spPr>
          <a:xfrm>
            <a:off x="225631" y="410689"/>
            <a:ext cx="10396882" cy="1151965"/>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sp>
        <p:nvSpPr>
          <p:cNvPr id="4" name="Titre 1"/>
          <p:cNvSpPr txBox="1">
            <a:spLocks/>
          </p:cNvSpPr>
          <p:nvPr/>
        </p:nvSpPr>
        <p:spPr>
          <a:xfrm>
            <a:off x="2196935" y="4548248"/>
            <a:ext cx="9642762" cy="357447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lang="fr-FR" sz="2600" cap="all" dirty="0" smtClean="0">
              <a:solidFill>
                <a:schemeClr val="accent1"/>
              </a:solidFill>
              <a:latin typeface="+mj-lt"/>
              <a:ea typeface="+mj-ea"/>
              <a:cs typeface="+mj-cs"/>
            </a:endParaRPr>
          </a:p>
          <a:p>
            <a:pPr marL="0" marR="0" lvl="0" indent="0" algn="l" defTabSz="914400" rtl="0" eaLnBrk="1" fontAlgn="auto" latinLnBrk="0" hangingPunct="1">
              <a:lnSpc>
                <a:spcPct val="90000"/>
              </a:lnSpc>
              <a:spcBef>
                <a:spcPct val="0"/>
              </a:spcBef>
              <a:spcAft>
                <a:spcPts val="0"/>
              </a:spcAft>
              <a:buClrTx/>
              <a:buSzTx/>
              <a:buFontTx/>
              <a:buChar char="-"/>
              <a:tabLst/>
              <a:defRPr/>
            </a:pPr>
            <a:endParaRPr kumimoji="0" lang="fr-FR" sz="3200" b="0" i="0" u="none" strike="noStrike" kern="1200" cap="all" spc="0" normalizeH="0" noProof="0" dirty="0" smtClean="0">
              <a:ln>
                <a:noFill/>
              </a:ln>
              <a:solidFill>
                <a:schemeClr val="accent1"/>
              </a:solidFill>
              <a:effectLst/>
              <a:uLnTx/>
              <a:uFillTx/>
              <a:latin typeface="+mj-lt"/>
              <a:ea typeface="+mj-ea"/>
              <a:cs typeface="+mj-cs"/>
            </a:endParaRPr>
          </a:p>
          <a:p>
            <a:pPr marL="0" marR="0" lvl="0" indent="0" algn="l" defTabSz="914400" rtl="0" eaLnBrk="1" fontAlgn="auto" latinLnBrk="0" hangingPunct="1">
              <a:lnSpc>
                <a:spcPct val="90000"/>
              </a:lnSpc>
              <a:spcBef>
                <a:spcPct val="0"/>
              </a:spcBef>
              <a:spcAft>
                <a:spcPts val="0"/>
              </a:spcAft>
              <a:buClrTx/>
              <a:buSzTx/>
              <a:buFontTx/>
              <a:buChar char="-"/>
              <a:tabLst/>
              <a:defRPr/>
            </a:pPr>
            <a:endParaRPr kumimoji="0" lang="fr-FR" sz="3200" b="0" i="0" u="none" strike="noStrike" kern="1200" cap="all" spc="0" normalizeH="0" baseline="0" noProof="0" dirty="0" smtClean="0">
              <a:ln>
                <a:noFill/>
              </a:ln>
              <a:solidFill>
                <a:schemeClr val="accent1"/>
              </a:solidFill>
              <a:effectLst/>
              <a:uLnTx/>
              <a:uFillTx/>
              <a:latin typeface="+mj-lt"/>
              <a:ea typeface="+mj-ea"/>
              <a:cs typeface="+mj-cs"/>
            </a:endParaRPr>
          </a:p>
          <a:p>
            <a:pPr marL="0" marR="0" lvl="0" indent="0" algn="l" defTabSz="914400" rtl="0" eaLnBrk="1" fontAlgn="auto" latinLnBrk="0" hangingPunct="1">
              <a:lnSpc>
                <a:spcPct val="90000"/>
              </a:lnSpc>
              <a:spcBef>
                <a:spcPct val="0"/>
              </a:spcBef>
              <a:spcAft>
                <a:spcPts val="0"/>
              </a:spcAft>
              <a:buClrTx/>
              <a:buSzTx/>
              <a:buFontTx/>
              <a:buChar char="-"/>
              <a:tabLst/>
              <a:defRPr/>
            </a:pPr>
            <a:endParaRPr kumimoji="0" lang="fr-FR" sz="3200" b="0" i="0" u="none" strike="noStrike" kern="1200" cap="all" spc="0" normalizeH="0" baseline="0" noProof="0" dirty="0">
              <a:ln>
                <a:noFill/>
              </a:ln>
              <a:solidFill>
                <a:schemeClr val="accent1"/>
              </a:solidFill>
              <a:effectLst/>
              <a:uLnTx/>
              <a:uFillTx/>
              <a:latin typeface="+mj-lt"/>
              <a:ea typeface="+mj-ea"/>
              <a:cs typeface="+mj-cs"/>
            </a:endParaRPr>
          </a:p>
        </p:txBody>
      </p:sp>
      <p:sp>
        <p:nvSpPr>
          <p:cNvPr id="5" name="Titre 1"/>
          <p:cNvSpPr txBox="1">
            <a:spLocks/>
          </p:cNvSpPr>
          <p:nvPr/>
        </p:nvSpPr>
        <p:spPr>
          <a:xfrm>
            <a:off x="0" y="1"/>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4300" dirty="0" smtClean="0">
                <a:solidFill>
                  <a:srgbClr val="0070C0"/>
                </a:solidFill>
              </a:rPr>
              <a:t>INTRODUCTION</a:t>
            </a:r>
          </a:p>
          <a:p>
            <a:endParaRPr lang="fr-FR" sz="3100" dirty="0" smtClean="0">
              <a:solidFill>
                <a:srgbClr val="0070C0"/>
              </a:solidFill>
            </a:endParaRPr>
          </a:p>
          <a:p>
            <a:endParaRPr lang="fr-FR" sz="5500" dirty="0" smtClean="0">
              <a:solidFill>
                <a:srgbClr val="0070C0"/>
              </a:solidFill>
            </a:endParaRPr>
          </a:p>
          <a:p>
            <a:r>
              <a:rPr lang="fr-FR" sz="48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5600" dirty="0">
              <a:solidFill>
                <a:srgbClr val="0070C0"/>
              </a:solidFill>
            </a:endParaRPr>
          </a:p>
          <a:p>
            <a:pPr>
              <a:lnSpc>
                <a:spcPct val="150000"/>
              </a:lnSpc>
            </a:pPr>
            <a:r>
              <a:rPr lang="fr-FR" sz="5600" dirty="0" smtClean="0">
                <a:solidFill>
                  <a:srgbClr val="0070C0"/>
                </a:solidFill>
              </a:rPr>
              <a:t>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a:solidFill>
                  <a:srgbClr val="0070C0"/>
                </a:solidFill>
              </a:rPr>
              <a:t>2-Le </a:t>
            </a:r>
            <a:r>
              <a:rPr lang="fr-FR" sz="5600" dirty="0" err="1" smtClean="0">
                <a:solidFill>
                  <a:srgbClr val="0070C0"/>
                </a:solidFill>
              </a:rPr>
              <a:t>declin</a:t>
            </a:r>
            <a:endParaRPr lang="fr-FR" sz="5600" dirty="0" smtClean="0">
              <a:solidFill>
                <a:srgbClr val="0070C0"/>
              </a:solidFill>
            </a:endParaRPr>
          </a:p>
          <a:p>
            <a:pPr>
              <a:lnSpc>
                <a:spcPct val="220000"/>
              </a:lnSpc>
            </a:pPr>
            <a:r>
              <a:rPr lang="fr-FR" sz="5600" dirty="0" smtClean="0">
                <a:solidFill>
                  <a:srgbClr val="0070C0"/>
                </a:solidFill>
              </a:rPr>
              <a:t>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FF000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a:p>
            <a:pPr>
              <a:lnSpc>
                <a:spcPct val="150000"/>
              </a:lnSpc>
              <a:buFontTx/>
              <a:buChar char="-"/>
            </a:pPr>
            <a:endParaRPr lang="fr-FR" sz="1400" dirty="0" smtClean="0">
              <a:solidFill>
                <a:srgbClr val="FF0000"/>
              </a:solidFill>
            </a:endParaRPr>
          </a:p>
          <a:p>
            <a:endParaRPr lang="fr-FR" dirty="0"/>
          </a:p>
        </p:txBody>
      </p:sp>
      <p:graphicFrame>
        <p:nvGraphicFramePr>
          <p:cNvPr id="6" name="Tableau 5"/>
          <p:cNvGraphicFramePr>
            <a:graphicFrameLocks noGrp="1"/>
          </p:cNvGraphicFramePr>
          <p:nvPr/>
        </p:nvGraphicFramePr>
        <p:xfrm>
          <a:off x="1793171" y="1064051"/>
          <a:ext cx="10141529" cy="5256920"/>
        </p:xfrm>
        <a:graphic>
          <a:graphicData uri="http://schemas.openxmlformats.org/drawingml/2006/table">
            <a:tbl>
              <a:tblPr firstRow="1" bandRow="1">
                <a:tableStyleId>{5C22544A-7EE6-4342-B048-85BDC9FD1C3A}</a:tableStyleId>
              </a:tblPr>
              <a:tblGrid>
                <a:gridCol w="5145230"/>
                <a:gridCol w="949133"/>
                <a:gridCol w="975871"/>
                <a:gridCol w="962502"/>
                <a:gridCol w="719871"/>
                <a:gridCol w="694461"/>
                <a:gridCol w="694461"/>
              </a:tblGrid>
              <a:tr h="370840">
                <a:tc>
                  <a:txBody>
                    <a:bodyPr/>
                    <a:lstStyle/>
                    <a:p>
                      <a:r>
                        <a:rPr lang="fr-FR" dirty="0" smtClean="0"/>
                        <a:t>ACTIONS</a:t>
                      </a:r>
                      <a:endParaRPr lang="fr-FR" dirty="0"/>
                    </a:p>
                  </a:txBody>
                  <a:tcPr/>
                </a:tc>
                <a:tc>
                  <a:txBody>
                    <a:bodyPr/>
                    <a:lstStyle/>
                    <a:p>
                      <a:r>
                        <a:rPr lang="fr-FR" dirty="0" smtClean="0"/>
                        <a:t>2016</a:t>
                      </a:r>
                      <a:endParaRPr lang="fr-FR" dirty="0"/>
                    </a:p>
                  </a:txBody>
                  <a:tcPr/>
                </a:tc>
                <a:tc>
                  <a:txBody>
                    <a:bodyPr/>
                    <a:lstStyle/>
                    <a:p>
                      <a:r>
                        <a:rPr lang="fr-FR" dirty="0" smtClean="0"/>
                        <a:t>2017</a:t>
                      </a:r>
                      <a:endParaRPr lang="fr-FR" dirty="0"/>
                    </a:p>
                  </a:txBody>
                  <a:tcPr/>
                </a:tc>
                <a:tc>
                  <a:txBody>
                    <a:bodyPr/>
                    <a:lstStyle/>
                    <a:p>
                      <a:r>
                        <a:rPr lang="fr-FR" dirty="0" smtClean="0"/>
                        <a:t>2018</a:t>
                      </a:r>
                      <a:endParaRPr lang="fr-FR" dirty="0"/>
                    </a:p>
                  </a:txBody>
                  <a:tcPr/>
                </a:tc>
                <a:tc>
                  <a:txBody>
                    <a:bodyPr/>
                    <a:lstStyle/>
                    <a:p>
                      <a:r>
                        <a:rPr lang="fr-FR" dirty="0" smtClean="0"/>
                        <a:t>2019</a:t>
                      </a:r>
                      <a:endParaRPr lang="fr-FR" dirty="0"/>
                    </a:p>
                  </a:txBody>
                  <a:tcPr/>
                </a:tc>
                <a:tc>
                  <a:txBody>
                    <a:bodyPr/>
                    <a:lstStyle/>
                    <a:p>
                      <a:r>
                        <a:rPr lang="fr-FR" dirty="0" smtClean="0"/>
                        <a:t>2020</a:t>
                      </a:r>
                      <a:endParaRPr lang="fr-FR" dirty="0"/>
                    </a:p>
                  </a:txBody>
                  <a:tcPr/>
                </a:tc>
                <a:tc>
                  <a:txBody>
                    <a:bodyPr/>
                    <a:lstStyle/>
                    <a:p>
                      <a:r>
                        <a:rPr lang="fr-FR" sz="1600" dirty="0" smtClean="0"/>
                        <a:t>TOTAL</a:t>
                      </a:r>
                      <a:endParaRPr lang="fr-FR" sz="1600" dirty="0"/>
                    </a:p>
                  </a:txBody>
                  <a:tcPr/>
                </a:tc>
              </a:tr>
              <a:tr h="15695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2000" dirty="0" smtClean="0">
                          <a:solidFill>
                            <a:srgbClr val="00B050"/>
                          </a:solidFill>
                        </a:rPr>
                        <a:t>1-</a:t>
                      </a:r>
                      <a:r>
                        <a:rPr lang="fr-FR" sz="2000" cap="all" dirty="0" smtClean="0">
                          <a:solidFill>
                            <a:srgbClr val="00B050"/>
                          </a:solidFill>
                          <a:latin typeface="+mj-lt"/>
                          <a:ea typeface="+mj-ea"/>
                          <a:cs typeface="+mj-cs"/>
                        </a:rPr>
                        <a:t> un programme de protection de L’industrie locale pour la relance  industrielle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2000" cap="all" dirty="0" smtClean="0">
                          <a:solidFill>
                            <a:schemeClr val="bg1"/>
                          </a:solidFill>
                          <a:latin typeface="+mj-lt"/>
                          <a:ea typeface="+mj-ea"/>
                          <a:cs typeface="+mj-cs"/>
                        </a:rPr>
                        <a:t>-</a:t>
                      </a:r>
                      <a:r>
                        <a:rPr lang="fr-FR" sz="2000" cap="all" dirty="0" smtClean="0">
                          <a:solidFill>
                            <a:schemeClr val="bg1"/>
                          </a:solidFill>
                          <a:latin typeface="+mj-lt"/>
                          <a:ea typeface="+mj-ea"/>
                          <a:cs typeface="+mj-cs"/>
                          <a:sym typeface="Wingdings" pitchFamily="2" charset="2"/>
                        </a:rPr>
                        <a:t>ASSAINISSEMENT/PROTECTION DE PRODUITS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cap="all" dirty="0" smtClean="0">
                          <a:solidFill>
                            <a:schemeClr val="bg1"/>
                          </a:solidFill>
                          <a:latin typeface="+mj-lt"/>
                          <a:ea typeface="+mj-ea"/>
                          <a:cs typeface="+mj-cs"/>
                          <a:sym typeface="Wingdings" pitchFamily="2" charset="2"/>
                        </a:rPr>
                        <a:t>- PROMOTION PRODUCTION LOCALE/ENTREPRISES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2000" cap="all" dirty="0" smtClean="0">
                          <a:solidFill>
                            <a:schemeClr val="bg1"/>
                          </a:solidFill>
                          <a:latin typeface="+mj-lt"/>
                          <a:ea typeface="+mj-ea"/>
                          <a:cs typeface="+mj-cs"/>
                          <a:sym typeface="Wingdings" pitchFamily="2" charset="2"/>
                        </a:rPr>
                        <a:t>- PROMOTION CONSOMMATION LOCALE/IMPORT</a:t>
                      </a:r>
                      <a:endParaRPr lang="fr-FR" sz="2000" dirty="0">
                        <a:solidFill>
                          <a:schemeClr val="bg1"/>
                        </a:solidFill>
                      </a:endParaRPr>
                    </a:p>
                  </a:txBody>
                  <a:tcPr>
                    <a:solidFill>
                      <a:schemeClr val="accent1">
                        <a:lumMod val="20000"/>
                        <a:lumOff val="80000"/>
                      </a:schemeClr>
                    </a:solidFill>
                  </a:tcPr>
                </a:tc>
                <a:tc>
                  <a:txBody>
                    <a:bodyPr/>
                    <a:lstStyle/>
                    <a:p>
                      <a:endParaRPr lang="fr-FR" sz="2000" dirty="0" smtClean="0"/>
                    </a:p>
                    <a:p>
                      <a:endParaRPr lang="fr-FR" sz="2000" dirty="0" smtClean="0"/>
                    </a:p>
                    <a:p>
                      <a:r>
                        <a:rPr lang="fr-FR" sz="2000" dirty="0" smtClean="0"/>
                        <a:t>50 </a:t>
                      </a:r>
                    </a:p>
                    <a:p>
                      <a:r>
                        <a:rPr lang="fr-FR" sz="2000" dirty="0" smtClean="0"/>
                        <a:t>30</a:t>
                      </a:r>
                    </a:p>
                    <a:p>
                      <a:r>
                        <a:rPr lang="fr-FR" sz="2000" dirty="0" smtClean="0"/>
                        <a:t>-10%</a:t>
                      </a:r>
                    </a:p>
                  </a:txBody>
                  <a:tcPr/>
                </a:tc>
                <a:tc>
                  <a:txBody>
                    <a:bodyPr/>
                    <a:lstStyle/>
                    <a:p>
                      <a:endParaRPr lang="fr-FR" sz="2000" dirty="0" smtClean="0"/>
                    </a:p>
                    <a:p>
                      <a:endParaRPr lang="fr-FR" sz="2000" dirty="0" smtClean="0"/>
                    </a:p>
                    <a:p>
                      <a:r>
                        <a:rPr lang="fr-FR" sz="2000" dirty="0" smtClean="0"/>
                        <a:t>50</a:t>
                      </a:r>
                    </a:p>
                    <a:p>
                      <a:r>
                        <a:rPr lang="fr-FR" sz="2000" dirty="0" smtClean="0"/>
                        <a:t>30</a:t>
                      </a:r>
                    </a:p>
                    <a:p>
                      <a:r>
                        <a:rPr lang="fr-FR" sz="2000" dirty="0" smtClean="0"/>
                        <a:t>-10%</a:t>
                      </a:r>
                    </a:p>
                  </a:txBody>
                  <a:tcPr/>
                </a:tc>
                <a:tc>
                  <a:txBody>
                    <a:bodyPr/>
                    <a:lstStyle/>
                    <a:p>
                      <a:endParaRPr lang="fr-FR" sz="2000" dirty="0" smtClean="0"/>
                    </a:p>
                    <a:p>
                      <a:endParaRPr lang="fr-FR" sz="2000" dirty="0" smtClean="0"/>
                    </a:p>
                    <a:p>
                      <a:endParaRPr lang="fr-FR" sz="2000" dirty="0" smtClean="0"/>
                    </a:p>
                    <a:p>
                      <a:r>
                        <a:rPr lang="fr-FR" sz="2000" dirty="0" smtClean="0"/>
                        <a:t>30</a:t>
                      </a:r>
                    </a:p>
                    <a:p>
                      <a:r>
                        <a:rPr lang="fr-FR" sz="2000" dirty="0" smtClean="0"/>
                        <a:t>-10%</a:t>
                      </a:r>
                    </a:p>
                  </a:txBody>
                  <a:tcPr/>
                </a:tc>
                <a:tc>
                  <a:txBody>
                    <a:bodyPr/>
                    <a:lstStyle/>
                    <a:p>
                      <a:endParaRPr lang="fr-FR" sz="2000" dirty="0" smtClean="0"/>
                    </a:p>
                    <a:p>
                      <a:endParaRPr lang="fr-FR" sz="2000" dirty="0" smtClean="0"/>
                    </a:p>
                    <a:p>
                      <a:endParaRPr lang="fr-FR" sz="2000" dirty="0" smtClean="0"/>
                    </a:p>
                    <a:p>
                      <a:r>
                        <a:rPr lang="fr-FR" sz="2000" dirty="0" smtClean="0"/>
                        <a:t>30</a:t>
                      </a:r>
                    </a:p>
                    <a:p>
                      <a:r>
                        <a:rPr lang="fr-FR" sz="2000" dirty="0" smtClean="0"/>
                        <a:t>-10%</a:t>
                      </a:r>
                    </a:p>
                  </a:txBody>
                  <a:tcPr/>
                </a:tc>
                <a:tc>
                  <a:txBody>
                    <a:bodyPr/>
                    <a:lstStyle/>
                    <a:p>
                      <a:endParaRPr lang="fr-FR" sz="2000" dirty="0" smtClean="0"/>
                    </a:p>
                    <a:p>
                      <a:endParaRPr lang="fr-FR" sz="2000" dirty="0" smtClean="0"/>
                    </a:p>
                    <a:p>
                      <a:endParaRPr lang="fr-FR" sz="2000" dirty="0" smtClean="0"/>
                    </a:p>
                    <a:p>
                      <a:r>
                        <a:rPr lang="fr-FR" sz="2000" dirty="0" smtClean="0"/>
                        <a:t>30</a:t>
                      </a:r>
                    </a:p>
                    <a:p>
                      <a:r>
                        <a:rPr lang="fr-FR" sz="2000" dirty="0" smtClean="0"/>
                        <a:t>-10</a:t>
                      </a:r>
                    </a:p>
                    <a:p>
                      <a:endParaRPr lang="fr-FR" sz="2000" dirty="0"/>
                    </a:p>
                  </a:txBody>
                  <a:tcPr/>
                </a:tc>
                <a:tc>
                  <a:txBody>
                    <a:bodyPr/>
                    <a:lstStyle/>
                    <a:p>
                      <a:endParaRPr lang="fr-FR" sz="2000" dirty="0" smtClean="0"/>
                    </a:p>
                    <a:p>
                      <a:endParaRPr lang="fr-FR" sz="2000" dirty="0" smtClean="0"/>
                    </a:p>
                    <a:p>
                      <a:r>
                        <a:rPr lang="fr-FR" sz="2000" dirty="0" smtClean="0"/>
                        <a:t>100</a:t>
                      </a:r>
                    </a:p>
                    <a:p>
                      <a:r>
                        <a:rPr lang="fr-FR" sz="2000" dirty="0" smtClean="0"/>
                        <a:t>150</a:t>
                      </a:r>
                    </a:p>
                    <a:p>
                      <a:r>
                        <a:rPr lang="fr-FR" sz="2000" dirty="0" smtClean="0"/>
                        <a:t>50%</a:t>
                      </a:r>
                      <a:endParaRPr lang="fr-FR" sz="2000" dirty="0"/>
                    </a:p>
                  </a:txBody>
                  <a:tcPr/>
                </a:tc>
              </a:tr>
              <a:tr h="10862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all" spc="0" normalizeH="0" baseline="0" noProof="0" dirty="0" smtClean="0">
                          <a:ln>
                            <a:noFill/>
                          </a:ln>
                          <a:solidFill>
                            <a:srgbClr val="00B050"/>
                          </a:solidFill>
                          <a:effectLst/>
                          <a:uLnTx/>
                          <a:uFillTx/>
                          <a:latin typeface="+mj-lt"/>
                          <a:ea typeface="+mj-ea"/>
                          <a:cs typeface="+mj-cs"/>
                        </a:rPr>
                        <a:t>2- un programme national de certification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2000" kern="1200" cap="all" dirty="0" smtClean="0">
                          <a:solidFill>
                            <a:schemeClr val="bg1"/>
                          </a:solidFill>
                          <a:latin typeface="+mn-lt"/>
                          <a:ea typeface="+mn-ea"/>
                          <a:cs typeface="+mn-cs"/>
                          <a:sym typeface="Wingdings" pitchFamily="2" charset="2"/>
                        </a:rPr>
                        <a:t>-CERTIFICATION DE PRODUITS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2000" kern="1200" cap="all" dirty="0" smtClean="0">
                          <a:solidFill>
                            <a:schemeClr val="bg1"/>
                          </a:solidFill>
                          <a:latin typeface="+mn-lt"/>
                          <a:ea typeface="+mn-ea"/>
                          <a:cs typeface="+mn-cs"/>
                          <a:sym typeface="Wingdings" pitchFamily="2" charset="2"/>
                        </a:rPr>
                        <a:t>- CERTIFICATION DE SYSTEMES</a:t>
                      </a:r>
                      <a:endParaRPr lang="fr-FR" sz="2000" dirty="0">
                        <a:solidFill>
                          <a:schemeClr val="bg1"/>
                        </a:solidFill>
                      </a:endParaRPr>
                    </a:p>
                  </a:txBody>
                  <a:tcPr>
                    <a:solidFill>
                      <a:schemeClr val="accent1">
                        <a:lumMod val="20000"/>
                        <a:lumOff val="80000"/>
                      </a:schemeClr>
                    </a:solidFill>
                  </a:tcPr>
                </a:tc>
                <a:tc>
                  <a:txBody>
                    <a:bodyPr/>
                    <a:lstStyle/>
                    <a:p>
                      <a:endParaRPr lang="fr-FR" sz="2000" dirty="0" smtClean="0"/>
                    </a:p>
                    <a:p>
                      <a:r>
                        <a:rPr lang="fr-FR" sz="2000" dirty="0" smtClean="0"/>
                        <a:t>50</a:t>
                      </a:r>
                    </a:p>
                    <a:p>
                      <a:r>
                        <a:rPr lang="fr-FR" sz="2000" dirty="0" smtClean="0"/>
                        <a:t>5</a:t>
                      </a:r>
                      <a:endParaRPr lang="fr-FR" sz="2000" dirty="0"/>
                    </a:p>
                  </a:txBody>
                  <a:tcPr/>
                </a:tc>
                <a:tc>
                  <a:txBody>
                    <a:bodyPr/>
                    <a:lstStyle/>
                    <a:p>
                      <a:endParaRPr lang="fr-FR" sz="2000" dirty="0" smtClean="0"/>
                    </a:p>
                    <a:p>
                      <a:r>
                        <a:rPr lang="fr-FR" sz="2000" dirty="0" smtClean="0"/>
                        <a:t>50</a:t>
                      </a:r>
                    </a:p>
                    <a:p>
                      <a:r>
                        <a:rPr lang="fr-FR" sz="2000" dirty="0" smtClean="0"/>
                        <a:t>10</a:t>
                      </a:r>
                      <a:endParaRPr lang="fr-FR" sz="2000" dirty="0"/>
                    </a:p>
                  </a:txBody>
                  <a:tcPr/>
                </a:tc>
                <a:tc>
                  <a:txBody>
                    <a:bodyPr/>
                    <a:lstStyle/>
                    <a:p>
                      <a:endParaRPr lang="fr-FR" sz="2000" dirty="0" smtClean="0"/>
                    </a:p>
                    <a:p>
                      <a:endParaRPr lang="fr-FR" sz="2000" dirty="0" smtClean="0"/>
                    </a:p>
                    <a:p>
                      <a:r>
                        <a:rPr lang="fr-FR" sz="2000" dirty="0" smtClean="0"/>
                        <a:t>10</a:t>
                      </a:r>
                      <a:endParaRPr lang="fr-FR" sz="2000" dirty="0"/>
                    </a:p>
                  </a:txBody>
                  <a:tcPr/>
                </a:tc>
                <a:tc>
                  <a:txBody>
                    <a:bodyPr/>
                    <a:lstStyle/>
                    <a:p>
                      <a:endParaRPr lang="fr-FR" sz="2000" dirty="0" smtClean="0"/>
                    </a:p>
                    <a:p>
                      <a:endParaRPr lang="fr-FR" sz="2000" dirty="0" smtClean="0"/>
                    </a:p>
                    <a:p>
                      <a:r>
                        <a:rPr lang="fr-FR" sz="2000" dirty="0" smtClean="0"/>
                        <a:t>10</a:t>
                      </a:r>
                      <a:endParaRPr lang="fr-FR" sz="2000" dirty="0"/>
                    </a:p>
                  </a:txBody>
                  <a:tcPr/>
                </a:tc>
                <a:tc>
                  <a:txBody>
                    <a:bodyPr/>
                    <a:lstStyle/>
                    <a:p>
                      <a:endParaRPr lang="fr-FR" sz="2000" dirty="0" smtClean="0"/>
                    </a:p>
                    <a:p>
                      <a:endParaRPr lang="fr-FR" sz="2000" dirty="0" smtClean="0"/>
                    </a:p>
                    <a:p>
                      <a:r>
                        <a:rPr lang="fr-FR" sz="2000" dirty="0" smtClean="0"/>
                        <a:t>15</a:t>
                      </a:r>
                      <a:endParaRPr lang="fr-FR" sz="2000" dirty="0"/>
                    </a:p>
                  </a:txBody>
                  <a:tcPr/>
                </a:tc>
                <a:tc>
                  <a:txBody>
                    <a:bodyPr/>
                    <a:lstStyle/>
                    <a:p>
                      <a:endParaRPr lang="fr-FR" sz="2000" dirty="0" smtClean="0"/>
                    </a:p>
                    <a:p>
                      <a:r>
                        <a:rPr lang="fr-FR" sz="2000" dirty="0" smtClean="0"/>
                        <a:t>100</a:t>
                      </a:r>
                    </a:p>
                    <a:p>
                      <a:r>
                        <a:rPr lang="fr-FR" sz="2000" dirty="0" smtClean="0"/>
                        <a:t>50</a:t>
                      </a:r>
                      <a:endParaRPr lang="fr-FR" sz="200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0" u="none" strike="noStrike" kern="1200" cap="all" spc="0" normalizeH="0" noProof="0" dirty="0" smtClean="0">
                          <a:ln>
                            <a:noFill/>
                          </a:ln>
                          <a:solidFill>
                            <a:srgbClr val="00B050"/>
                          </a:solidFill>
                          <a:effectLst/>
                          <a:uLnTx/>
                          <a:uFillTx/>
                          <a:latin typeface="+mj-lt"/>
                          <a:ea typeface="+mj-ea"/>
                          <a:cs typeface="+mj-cs"/>
                        </a:rPr>
                        <a:t>3-un  </a:t>
                      </a:r>
                      <a:r>
                        <a:rPr kumimoji="0" lang="fr-FR" sz="1600" b="0" i="0" u="none" strike="noStrike" kern="1200" cap="all" spc="0" normalizeH="0" noProof="0" dirty="0" err="1" smtClean="0">
                          <a:ln>
                            <a:noFill/>
                          </a:ln>
                          <a:solidFill>
                            <a:srgbClr val="00B050"/>
                          </a:solidFill>
                          <a:effectLst/>
                          <a:uLnTx/>
                          <a:uFillTx/>
                          <a:latin typeface="+mj-lt"/>
                          <a:ea typeface="+mj-ea"/>
                          <a:cs typeface="+mj-cs"/>
                        </a:rPr>
                        <a:t>laboratoIRe</a:t>
                      </a:r>
                      <a:r>
                        <a:rPr kumimoji="0" lang="fr-FR" sz="1600" b="0" i="0" u="none" strike="noStrike" kern="1200" cap="all" spc="0" normalizeH="0" noProof="0" dirty="0" smtClean="0">
                          <a:ln>
                            <a:noFill/>
                          </a:ln>
                          <a:solidFill>
                            <a:srgbClr val="00B050"/>
                          </a:solidFill>
                          <a:effectLst/>
                          <a:uLnTx/>
                          <a:uFillTx/>
                          <a:latin typeface="+mj-lt"/>
                          <a:ea typeface="+mj-ea"/>
                          <a:cs typeface="+mj-cs"/>
                        </a:rPr>
                        <a:t> central de contrôle DE LA </a:t>
                      </a:r>
                      <a:r>
                        <a:rPr kumimoji="0" lang="fr-FR" sz="1600" b="0" i="0" u="none" strike="noStrike" kern="1200" cap="all" spc="0" normalizeH="0" noProof="0" dirty="0" err="1" smtClean="0">
                          <a:ln>
                            <a:noFill/>
                          </a:ln>
                          <a:solidFill>
                            <a:srgbClr val="00B050"/>
                          </a:solidFill>
                          <a:effectLst/>
                          <a:uLnTx/>
                          <a:uFillTx/>
                          <a:latin typeface="+mj-lt"/>
                          <a:ea typeface="+mj-ea"/>
                          <a:cs typeface="+mj-cs"/>
                        </a:rPr>
                        <a:t>qualite</a:t>
                      </a:r>
                      <a:endParaRPr lang="fr-FR" sz="1600" dirty="0">
                        <a:solidFill>
                          <a:srgbClr val="00B050"/>
                        </a:solidFill>
                      </a:endParaRPr>
                    </a:p>
                  </a:txBody>
                  <a:tcPr>
                    <a:solidFill>
                      <a:schemeClr val="accent1">
                        <a:lumMod val="20000"/>
                        <a:lumOff val="80000"/>
                      </a:schemeClr>
                    </a:solidFill>
                  </a:tcPr>
                </a:tc>
                <a:tc>
                  <a:txBody>
                    <a:bodyPr/>
                    <a:lstStyle/>
                    <a:p>
                      <a:endParaRPr lang="fr-FR" sz="2000" dirty="0"/>
                    </a:p>
                  </a:txBody>
                  <a:tcPr/>
                </a:tc>
                <a:tc>
                  <a:txBody>
                    <a:bodyPr/>
                    <a:lstStyle/>
                    <a:p>
                      <a:endParaRPr lang="fr-FR" sz="2000"/>
                    </a:p>
                  </a:txBody>
                  <a:tcPr/>
                </a:tc>
                <a:tc>
                  <a:txBody>
                    <a:bodyPr/>
                    <a:lstStyle/>
                    <a:p>
                      <a:endParaRPr lang="fr-FR" sz="2000"/>
                    </a:p>
                  </a:txBody>
                  <a:tcPr/>
                </a:tc>
                <a:tc>
                  <a:txBody>
                    <a:bodyPr/>
                    <a:lstStyle/>
                    <a:p>
                      <a:endParaRPr lang="fr-FR" sz="2000" dirty="0"/>
                    </a:p>
                  </a:txBody>
                  <a:tcPr/>
                </a:tc>
                <a:tc>
                  <a:txBody>
                    <a:bodyPr/>
                    <a:lstStyle/>
                    <a:p>
                      <a:endParaRPr lang="fr-FR" sz="2000" dirty="0"/>
                    </a:p>
                  </a:txBody>
                  <a:tcPr/>
                </a:tc>
                <a:tc>
                  <a:txBody>
                    <a:bodyPr/>
                    <a:lstStyle/>
                    <a:p>
                      <a:r>
                        <a:rPr lang="fr-FR" sz="2000" dirty="0" smtClean="0"/>
                        <a:t>1</a:t>
                      </a:r>
                      <a:endParaRPr lang="fr-FR" sz="200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rgbClr val="00B050"/>
                          </a:solidFill>
                        </a:rPr>
                        <a:t>4- un ORGANISME NATIONAL DE MÉTROLOGIE (ONM)</a:t>
                      </a:r>
                      <a:endParaRPr lang="fr-FR" sz="1800" dirty="0">
                        <a:solidFill>
                          <a:srgbClr val="00B050"/>
                        </a:solidFill>
                      </a:endParaRPr>
                    </a:p>
                  </a:txBody>
                  <a:tcPr>
                    <a:solidFill>
                      <a:schemeClr val="accent1">
                        <a:lumMod val="20000"/>
                        <a:lumOff val="80000"/>
                      </a:schemeClr>
                    </a:solidFill>
                  </a:tcPr>
                </a:tc>
                <a:tc>
                  <a:txBody>
                    <a:bodyPr/>
                    <a:lstStyle/>
                    <a:p>
                      <a:endParaRPr lang="fr-FR" sz="1800" dirty="0"/>
                    </a:p>
                  </a:txBody>
                  <a:tcPr/>
                </a:tc>
                <a:tc>
                  <a:txBody>
                    <a:bodyPr/>
                    <a:lstStyle/>
                    <a:p>
                      <a:endParaRPr lang="fr-FR" sz="1800"/>
                    </a:p>
                  </a:txBody>
                  <a:tcPr/>
                </a:tc>
                <a:tc>
                  <a:txBody>
                    <a:bodyPr/>
                    <a:lstStyle/>
                    <a:p>
                      <a:endParaRPr lang="fr-FR" sz="1800"/>
                    </a:p>
                  </a:txBody>
                  <a:tcPr/>
                </a:tc>
                <a:tc>
                  <a:txBody>
                    <a:bodyPr/>
                    <a:lstStyle/>
                    <a:p>
                      <a:endParaRPr lang="fr-FR" sz="1800"/>
                    </a:p>
                  </a:txBody>
                  <a:tcPr/>
                </a:tc>
                <a:tc>
                  <a:txBody>
                    <a:bodyPr/>
                    <a:lstStyle/>
                    <a:p>
                      <a:endParaRPr lang="fr-FR" sz="1800" dirty="0"/>
                    </a:p>
                  </a:txBody>
                  <a:tcPr/>
                </a:tc>
                <a:tc>
                  <a:txBody>
                    <a:bodyPr/>
                    <a:lstStyle/>
                    <a:p>
                      <a:r>
                        <a:rPr lang="fr-FR" sz="1800" dirty="0" smtClean="0"/>
                        <a:t>1</a:t>
                      </a:r>
                      <a:endParaRPr lang="fr-FR" sz="180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rgbClr val="00B050"/>
                          </a:solidFill>
                        </a:rPr>
                        <a:t>5- UN ORGANE NATIONAL D’ACCRÉDITATION (ONA)</a:t>
                      </a:r>
                      <a:endParaRPr lang="fr-FR" sz="1800" dirty="0">
                        <a:solidFill>
                          <a:srgbClr val="00B050"/>
                        </a:solidFill>
                      </a:endParaRPr>
                    </a:p>
                  </a:txBody>
                  <a:tcPr>
                    <a:solidFill>
                      <a:schemeClr val="accent1">
                        <a:lumMod val="20000"/>
                        <a:lumOff val="80000"/>
                      </a:schemeClr>
                    </a:solidFill>
                  </a:tcPr>
                </a:tc>
                <a:tc>
                  <a:txBody>
                    <a:bodyPr/>
                    <a:lstStyle/>
                    <a:p>
                      <a:endParaRPr lang="fr-FR" sz="1800" dirty="0"/>
                    </a:p>
                  </a:txBody>
                  <a:tcPr/>
                </a:tc>
                <a:tc>
                  <a:txBody>
                    <a:bodyPr/>
                    <a:lstStyle/>
                    <a:p>
                      <a:endParaRPr lang="fr-FR" sz="1800" dirty="0"/>
                    </a:p>
                  </a:txBody>
                  <a:tcPr/>
                </a:tc>
                <a:tc>
                  <a:txBody>
                    <a:bodyPr/>
                    <a:lstStyle/>
                    <a:p>
                      <a:endParaRPr lang="fr-FR" sz="1800" dirty="0"/>
                    </a:p>
                  </a:txBody>
                  <a:tcPr/>
                </a:tc>
                <a:tc>
                  <a:txBody>
                    <a:bodyPr/>
                    <a:lstStyle/>
                    <a:p>
                      <a:endParaRPr lang="fr-FR" sz="1800"/>
                    </a:p>
                  </a:txBody>
                  <a:tcPr/>
                </a:tc>
                <a:tc>
                  <a:txBody>
                    <a:bodyPr/>
                    <a:lstStyle/>
                    <a:p>
                      <a:endParaRPr lang="fr-FR" sz="1800" dirty="0"/>
                    </a:p>
                  </a:txBody>
                  <a:tcPr/>
                </a:tc>
                <a:tc>
                  <a:txBody>
                    <a:bodyPr/>
                    <a:lstStyle/>
                    <a:p>
                      <a:r>
                        <a:rPr lang="fr-FR" sz="1800" dirty="0" smtClean="0"/>
                        <a:t>1</a:t>
                      </a:r>
                      <a:endParaRPr lang="fr-FR" sz="180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rgbClr val="00B050"/>
                          </a:solidFill>
                        </a:rPr>
                        <a:t>6- POURSUIVRE LE PROGRAMME NATIONAL DES NORMES</a:t>
                      </a:r>
                      <a:endParaRPr lang="fr-FR" sz="1800" dirty="0">
                        <a:solidFill>
                          <a:srgbClr val="00B050"/>
                        </a:solidFill>
                      </a:endParaRPr>
                    </a:p>
                  </a:txBody>
                  <a:tcPr>
                    <a:solidFill>
                      <a:schemeClr val="accent1">
                        <a:lumMod val="20000"/>
                        <a:lumOff val="80000"/>
                      </a:schemeClr>
                    </a:solidFill>
                  </a:tcPr>
                </a:tc>
                <a:tc>
                  <a:txBody>
                    <a:bodyPr/>
                    <a:lstStyle/>
                    <a:p>
                      <a:r>
                        <a:rPr lang="fr-FR" sz="1600" dirty="0" smtClean="0"/>
                        <a:t>500</a:t>
                      </a:r>
                      <a:endParaRPr lang="fr-FR" sz="1600" dirty="0"/>
                    </a:p>
                  </a:txBody>
                  <a:tcPr/>
                </a:tc>
                <a:tc>
                  <a:txBody>
                    <a:bodyPr/>
                    <a:lstStyle/>
                    <a:p>
                      <a:r>
                        <a:rPr lang="fr-FR" sz="1600" dirty="0" smtClean="0"/>
                        <a:t>1000</a:t>
                      </a:r>
                    </a:p>
                  </a:txBody>
                  <a:tcPr/>
                </a:tc>
                <a:tc>
                  <a:txBody>
                    <a:bodyPr/>
                    <a:lstStyle/>
                    <a:p>
                      <a:r>
                        <a:rPr lang="fr-FR" sz="1600" dirty="0" smtClean="0"/>
                        <a:t>1500</a:t>
                      </a:r>
                      <a:endParaRPr lang="fr-FR" sz="1600" dirty="0"/>
                    </a:p>
                  </a:txBody>
                  <a:tcPr/>
                </a:tc>
                <a:tc>
                  <a:txBody>
                    <a:bodyPr/>
                    <a:lstStyle/>
                    <a:p>
                      <a:r>
                        <a:rPr lang="fr-FR" sz="1600" dirty="0" smtClean="0"/>
                        <a:t>2000</a:t>
                      </a:r>
                      <a:endParaRPr lang="fr-FR" sz="1600" dirty="0"/>
                    </a:p>
                  </a:txBody>
                  <a:tcPr/>
                </a:tc>
                <a:tc>
                  <a:txBody>
                    <a:bodyPr/>
                    <a:lstStyle/>
                    <a:p>
                      <a:r>
                        <a:rPr lang="fr-FR" sz="1600" dirty="0" smtClean="0"/>
                        <a:t>2000</a:t>
                      </a:r>
                      <a:endParaRPr lang="fr-FR" sz="1600" dirty="0"/>
                    </a:p>
                  </a:txBody>
                  <a:tcPr/>
                </a:tc>
                <a:tc>
                  <a:txBody>
                    <a:bodyPr/>
                    <a:lstStyle/>
                    <a:p>
                      <a:r>
                        <a:rPr lang="fr-FR" sz="1600" dirty="0" smtClean="0"/>
                        <a:t>7000</a:t>
                      </a:r>
                      <a:endParaRPr lang="fr-FR" sz="1600" dirty="0"/>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dirty="0" smtClean="0">
                          <a:solidFill>
                            <a:srgbClr val="00B050"/>
                          </a:solidFill>
                        </a:rPr>
                        <a:t>7- MISE EN ŒUVRE DU PECAE</a:t>
                      </a:r>
                      <a:endParaRPr lang="fr-FR" sz="1800" dirty="0">
                        <a:solidFill>
                          <a:srgbClr val="00B050"/>
                        </a:solidFill>
                      </a:endParaRPr>
                    </a:p>
                  </a:txBody>
                  <a:tcPr>
                    <a:solidFill>
                      <a:schemeClr val="accent1">
                        <a:lumMod val="20000"/>
                        <a:lumOff val="80000"/>
                      </a:schemeClr>
                    </a:solidFill>
                  </a:tcPr>
                </a:tc>
                <a:tc>
                  <a:txBody>
                    <a:bodyPr/>
                    <a:lstStyle/>
                    <a:p>
                      <a:endParaRPr lang="fr-FR" sz="1800" dirty="0"/>
                    </a:p>
                  </a:txBody>
                  <a:tcPr/>
                </a:tc>
                <a:tc>
                  <a:txBody>
                    <a:bodyPr/>
                    <a:lstStyle/>
                    <a:p>
                      <a:endParaRPr lang="fr-FR" sz="1800" dirty="0" smtClean="0"/>
                    </a:p>
                  </a:txBody>
                  <a:tcPr/>
                </a:tc>
                <a:tc>
                  <a:txBody>
                    <a:bodyPr/>
                    <a:lstStyle/>
                    <a:p>
                      <a:endParaRPr lang="fr-FR" sz="1800" dirty="0"/>
                    </a:p>
                  </a:txBody>
                  <a:tcPr/>
                </a:tc>
                <a:tc>
                  <a:txBody>
                    <a:bodyPr/>
                    <a:lstStyle/>
                    <a:p>
                      <a:endParaRPr lang="fr-FR" sz="1800" dirty="0"/>
                    </a:p>
                  </a:txBody>
                  <a:tcPr/>
                </a:tc>
                <a:tc>
                  <a:txBody>
                    <a:bodyPr/>
                    <a:lstStyle/>
                    <a:p>
                      <a:endParaRPr lang="fr-FR" sz="1800" dirty="0"/>
                    </a:p>
                  </a:txBody>
                  <a:tcPr/>
                </a:tc>
                <a:tc>
                  <a:txBody>
                    <a:bodyPr/>
                    <a:lstStyle/>
                    <a:p>
                      <a:endParaRPr lang="fr-FR" sz="1800" dirty="0"/>
                    </a:p>
                  </a:txBody>
                  <a:tcPr/>
                </a:tc>
              </a:tr>
            </a:tbl>
          </a:graphicData>
        </a:graphic>
      </p:graphicFrame>
      <p:pic>
        <p:nvPicPr>
          <p:cNvPr id="50178" name="Picture 2" descr="C:\Users\IG MINMIDT\AppData\Local\Microsoft\Windows\INetCache\IE\232FFU8D\fleche[1].png"/>
          <p:cNvPicPr>
            <a:picLocks noChangeAspect="1" noChangeArrowheads="1"/>
          </p:cNvPicPr>
          <p:nvPr/>
        </p:nvPicPr>
        <p:blipFill>
          <a:blip r:embed="rId2"/>
          <a:srcRect/>
          <a:stretch>
            <a:fillRect/>
          </a:stretch>
        </p:blipFill>
        <p:spPr bwMode="auto">
          <a:xfrm>
            <a:off x="6923310" y="3538847"/>
            <a:ext cx="1947557" cy="196089"/>
          </a:xfrm>
          <a:prstGeom prst="rect">
            <a:avLst/>
          </a:prstGeom>
          <a:noFill/>
        </p:spPr>
      </p:pic>
      <p:pic>
        <p:nvPicPr>
          <p:cNvPr id="9" name="Picture 2" descr="C:\Users\IG MINMIDT\AppData\Local\Microsoft\Windows\INetCache\IE\232FFU8D\fleche[1].png"/>
          <p:cNvPicPr>
            <a:picLocks noChangeAspect="1" noChangeArrowheads="1"/>
          </p:cNvPicPr>
          <p:nvPr/>
        </p:nvPicPr>
        <p:blipFill>
          <a:blip r:embed="rId2"/>
          <a:srcRect/>
          <a:stretch>
            <a:fillRect/>
          </a:stretch>
        </p:blipFill>
        <p:spPr bwMode="auto">
          <a:xfrm>
            <a:off x="7885216" y="4936178"/>
            <a:ext cx="997527" cy="229590"/>
          </a:xfrm>
          <a:prstGeom prst="rect">
            <a:avLst/>
          </a:prstGeom>
          <a:noFill/>
        </p:spPr>
      </p:pic>
      <p:pic>
        <p:nvPicPr>
          <p:cNvPr id="10" name="Picture 2" descr="C:\Users\IG MINMIDT\AppData\Local\Microsoft\Windows\INetCache\IE\232FFU8D\fleche[1].png"/>
          <p:cNvPicPr>
            <a:picLocks noChangeAspect="1" noChangeArrowheads="1"/>
          </p:cNvPicPr>
          <p:nvPr/>
        </p:nvPicPr>
        <p:blipFill>
          <a:blip r:embed="rId2"/>
          <a:srcRect/>
          <a:stretch>
            <a:fillRect/>
          </a:stretch>
        </p:blipFill>
        <p:spPr bwMode="auto">
          <a:xfrm>
            <a:off x="6887687" y="4221678"/>
            <a:ext cx="4833257" cy="172192"/>
          </a:xfrm>
          <a:prstGeom prst="rect">
            <a:avLst/>
          </a:prstGeom>
          <a:noFill/>
        </p:spPr>
      </p:pic>
      <p:pic>
        <p:nvPicPr>
          <p:cNvPr id="11" name="Picture 2" descr="C:\Users\IG MINMIDT\AppData\Local\Microsoft\Windows\INetCache\IE\232FFU8D\fleche[1].png"/>
          <p:cNvPicPr>
            <a:picLocks noChangeAspect="1" noChangeArrowheads="1"/>
          </p:cNvPicPr>
          <p:nvPr/>
        </p:nvPicPr>
        <p:blipFill>
          <a:blip r:embed="rId2"/>
          <a:srcRect/>
          <a:stretch>
            <a:fillRect/>
          </a:stretch>
        </p:blipFill>
        <p:spPr bwMode="auto">
          <a:xfrm>
            <a:off x="6840187" y="1761506"/>
            <a:ext cx="1900052" cy="368135"/>
          </a:xfrm>
          <a:prstGeom prst="rect">
            <a:avLst/>
          </a:prstGeom>
          <a:noFill/>
        </p:spPr>
      </p:pic>
      <p:pic>
        <p:nvPicPr>
          <p:cNvPr id="13" name="Picture 2" descr="C:\Users\IG MINMIDT\AppData\Local\Microsoft\Windows\INetCache\IE\232FFU8D\fleche[1].png"/>
          <p:cNvPicPr>
            <a:picLocks noChangeAspect="1" noChangeArrowheads="1"/>
          </p:cNvPicPr>
          <p:nvPr/>
        </p:nvPicPr>
        <p:blipFill>
          <a:blip r:embed="rId2"/>
          <a:srcRect/>
          <a:stretch>
            <a:fillRect/>
          </a:stretch>
        </p:blipFill>
        <p:spPr bwMode="auto">
          <a:xfrm>
            <a:off x="7837713" y="4488873"/>
            <a:ext cx="1065800" cy="207962"/>
          </a:xfrm>
          <a:prstGeom prst="rect">
            <a:avLst/>
          </a:prstGeom>
          <a:noFill/>
        </p:spPr>
      </p:pic>
      <p:pic>
        <p:nvPicPr>
          <p:cNvPr id="14" name="Picture 2" descr="C:\Users\IG MINMIDT\AppData\Local\Microsoft\Windows\INetCache\IE\232FFU8D\fleche[1].png"/>
          <p:cNvPicPr>
            <a:picLocks noChangeAspect="1" noChangeArrowheads="1"/>
          </p:cNvPicPr>
          <p:nvPr/>
        </p:nvPicPr>
        <p:blipFill>
          <a:blip r:embed="rId2"/>
          <a:srcRect/>
          <a:stretch>
            <a:fillRect/>
          </a:stretch>
        </p:blipFill>
        <p:spPr bwMode="auto">
          <a:xfrm>
            <a:off x="6899562" y="3030423"/>
            <a:ext cx="4892636" cy="223418"/>
          </a:xfrm>
          <a:prstGeom prst="rect">
            <a:avLst/>
          </a:prstGeom>
          <a:noFill/>
        </p:spPr>
      </p:pic>
      <p:pic>
        <p:nvPicPr>
          <p:cNvPr id="15" name="Picture 2" descr="C:\Users\IG MINMIDT\AppData\Local\Microsoft\Windows\INetCache\IE\232FFU8D\fleche[1].png"/>
          <p:cNvPicPr>
            <a:picLocks noChangeAspect="1" noChangeArrowheads="1"/>
          </p:cNvPicPr>
          <p:nvPr/>
        </p:nvPicPr>
        <p:blipFill>
          <a:blip r:embed="rId2"/>
          <a:srcRect/>
          <a:stretch>
            <a:fillRect/>
          </a:stretch>
        </p:blipFill>
        <p:spPr bwMode="auto">
          <a:xfrm>
            <a:off x="6947065" y="5878286"/>
            <a:ext cx="5046981" cy="124874"/>
          </a:xfrm>
          <a:prstGeom prst="rect">
            <a:avLst/>
          </a:prstGeom>
          <a:noFill/>
        </p:spPr>
      </p:pic>
      <p:pic>
        <p:nvPicPr>
          <p:cNvPr id="16" name="Picture 2" descr="C:\Users\IG MINMIDT\AppData\Local\Microsoft\Windows\INetCache\IE\232FFU8D\fleche[1].png"/>
          <p:cNvPicPr>
            <a:picLocks noChangeAspect="1" noChangeArrowheads="1"/>
          </p:cNvPicPr>
          <p:nvPr/>
        </p:nvPicPr>
        <p:blipFill>
          <a:blip r:embed="rId2"/>
          <a:srcRect/>
          <a:stretch>
            <a:fillRect/>
          </a:stretch>
        </p:blipFill>
        <p:spPr bwMode="auto">
          <a:xfrm>
            <a:off x="7847610" y="5385460"/>
            <a:ext cx="997527" cy="229590"/>
          </a:xfrm>
          <a:prstGeom prst="rect">
            <a:avLst/>
          </a:prstGeom>
          <a:noFill/>
        </p:spPr>
      </p:pic>
      <p:pic>
        <p:nvPicPr>
          <p:cNvPr id="17" name="Picture 2" descr="C:\Users\IG MINMIDT\AppData\Local\Microsoft\Windows\INetCache\IE\232FFU8D\fleche[1].png"/>
          <p:cNvPicPr>
            <a:picLocks noChangeAspect="1" noChangeArrowheads="1"/>
          </p:cNvPicPr>
          <p:nvPr/>
        </p:nvPicPr>
        <p:blipFill>
          <a:blip r:embed="rId2"/>
          <a:srcRect/>
          <a:stretch>
            <a:fillRect/>
          </a:stretch>
        </p:blipFill>
        <p:spPr bwMode="auto">
          <a:xfrm>
            <a:off x="6935191" y="6107875"/>
            <a:ext cx="5009406" cy="17846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3135086"/>
            <a:ext cx="11958452" cy="911490"/>
          </a:xfrm>
        </p:spPr>
        <p:txBody>
          <a:bodyPr>
            <a:normAutofit fontScale="90000"/>
          </a:bodyPr>
          <a:lstStyle/>
          <a:p>
            <a:pPr>
              <a:lnSpc>
                <a:spcPct val="150000"/>
              </a:lnSpc>
            </a:pPr>
            <a:r>
              <a:rPr lang="fr-FR" sz="2200" dirty="0" smtClean="0">
                <a:solidFill>
                  <a:srgbClr val="0070C0"/>
                </a:solidFill>
              </a:rPr>
              <a:t>*LA NORMALISATION peut-elle  contribuer a la protection de l’industrie locale ? Oui</a:t>
            </a:r>
            <a:br>
              <a:rPr lang="fr-FR" sz="2200" dirty="0" smtClean="0">
                <a:solidFill>
                  <a:srgbClr val="0070C0"/>
                </a:solidFill>
              </a:rPr>
            </a:br>
            <a:r>
              <a:rPr lang="fr-FR" sz="2200" dirty="0" err="1" smtClean="0">
                <a:solidFill>
                  <a:srgbClr val="0070C0"/>
                </a:solidFill>
              </a:rPr>
              <a:t>apres</a:t>
            </a:r>
            <a:r>
              <a:rPr lang="fr-FR" sz="2200" dirty="0" smtClean="0">
                <a:solidFill>
                  <a:srgbClr val="0070C0"/>
                </a:solidFill>
              </a:rPr>
              <a:t> la </a:t>
            </a:r>
            <a:r>
              <a:rPr lang="fr-FR" sz="2200" dirty="0" err="1" smtClean="0">
                <a:solidFill>
                  <a:srgbClr val="0070C0"/>
                </a:solidFill>
              </a:rPr>
              <a:t>presentation</a:t>
            </a:r>
            <a:r>
              <a:rPr lang="fr-FR" sz="2200" dirty="0" smtClean="0">
                <a:solidFill>
                  <a:srgbClr val="0070C0"/>
                </a:solidFill>
              </a:rPr>
              <a:t> de l’</a:t>
            </a:r>
            <a:r>
              <a:rPr lang="fr-FR" sz="2200" dirty="0" err="1" smtClean="0">
                <a:solidFill>
                  <a:srgbClr val="0070C0"/>
                </a:solidFill>
              </a:rPr>
              <a:t>evolution</a:t>
            </a:r>
            <a:r>
              <a:rPr lang="fr-FR" sz="2200" dirty="0" smtClean="0">
                <a:solidFill>
                  <a:srgbClr val="0070C0"/>
                </a:solidFill>
              </a:rPr>
              <a:t> de l’industrie locale, il apparait que :</a:t>
            </a:r>
            <a:br>
              <a:rPr lang="fr-FR" sz="2200" dirty="0" smtClean="0">
                <a:solidFill>
                  <a:srgbClr val="0070C0"/>
                </a:solidFill>
              </a:rPr>
            </a:br>
            <a:r>
              <a:rPr lang="fr-FR" sz="2200" dirty="0" smtClean="0">
                <a:solidFill>
                  <a:srgbClr val="0070C0"/>
                </a:solidFill>
              </a:rPr>
              <a:t>- l’assainissement du marche </a:t>
            </a:r>
            <a:r>
              <a:rPr lang="fr-FR" sz="2200" dirty="0" err="1" smtClean="0">
                <a:solidFill>
                  <a:srgbClr val="0070C0"/>
                </a:solidFill>
              </a:rPr>
              <a:t>grace</a:t>
            </a:r>
            <a:r>
              <a:rPr lang="fr-FR" sz="2200" dirty="0" smtClean="0">
                <a:solidFill>
                  <a:srgbClr val="0070C0"/>
                </a:solidFill>
              </a:rPr>
              <a:t> a la normalisation (</a:t>
            </a:r>
            <a:r>
              <a:rPr lang="fr-FR" sz="2200" dirty="0" err="1" smtClean="0">
                <a:solidFill>
                  <a:srgbClr val="0070C0"/>
                </a:solidFill>
              </a:rPr>
              <a:t>methode</a:t>
            </a:r>
            <a:r>
              <a:rPr lang="fr-FR" sz="2200" dirty="0" smtClean="0">
                <a:solidFill>
                  <a:srgbClr val="0070C0"/>
                </a:solidFill>
              </a:rPr>
              <a:t> </a:t>
            </a:r>
            <a:r>
              <a:rPr lang="fr-FR" sz="2200" dirty="0" err="1" smtClean="0">
                <a:solidFill>
                  <a:srgbClr val="0070C0"/>
                </a:solidFill>
              </a:rPr>
              <a:t>defensive</a:t>
            </a:r>
            <a:r>
              <a:rPr lang="fr-FR" sz="2200" dirty="0" smtClean="0">
                <a:solidFill>
                  <a:srgbClr val="0070C0"/>
                </a:solidFill>
              </a:rPr>
              <a:t>)</a:t>
            </a:r>
            <a:br>
              <a:rPr lang="fr-FR" sz="2200" dirty="0" smtClean="0">
                <a:solidFill>
                  <a:srgbClr val="0070C0"/>
                </a:solidFill>
              </a:rPr>
            </a:br>
            <a:r>
              <a:rPr lang="fr-FR" sz="2200" dirty="0" smtClean="0">
                <a:solidFill>
                  <a:srgbClr val="0070C0"/>
                </a:solidFill>
              </a:rPr>
              <a:t>- la certification des produits et système, de </a:t>
            </a:r>
            <a:r>
              <a:rPr lang="fr-FR" sz="2200" dirty="0" err="1" smtClean="0">
                <a:solidFill>
                  <a:srgbClr val="0070C0"/>
                </a:solidFill>
              </a:rPr>
              <a:t>meme</a:t>
            </a:r>
            <a:r>
              <a:rPr lang="fr-FR" sz="2200" dirty="0" smtClean="0">
                <a:solidFill>
                  <a:srgbClr val="0070C0"/>
                </a:solidFill>
              </a:rPr>
              <a:t> que la saturation de la demande des produits courants par la production, </a:t>
            </a:r>
            <a:r>
              <a:rPr lang="fr-FR" sz="2200" dirty="0" err="1" smtClean="0">
                <a:solidFill>
                  <a:srgbClr val="0070C0"/>
                </a:solidFill>
              </a:rPr>
              <a:t>associee</a:t>
            </a:r>
            <a:r>
              <a:rPr lang="fr-FR" sz="2200" dirty="0" smtClean="0">
                <a:solidFill>
                  <a:srgbClr val="0070C0"/>
                </a:solidFill>
              </a:rPr>
              <a:t> a la consommation locale (</a:t>
            </a:r>
            <a:r>
              <a:rPr lang="fr-FR" sz="2200" dirty="0" err="1" smtClean="0">
                <a:solidFill>
                  <a:srgbClr val="0070C0"/>
                </a:solidFill>
              </a:rPr>
              <a:t>methode</a:t>
            </a:r>
            <a:r>
              <a:rPr lang="fr-FR" sz="2200" dirty="0" smtClean="0">
                <a:solidFill>
                  <a:srgbClr val="0070C0"/>
                </a:solidFill>
              </a:rPr>
              <a:t> offensive)</a:t>
            </a:r>
            <a:br>
              <a:rPr lang="fr-FR" sz="2200" dirty="0" smtClean="0">
                <a:solidFill>
                  <a:srgbClr val="0070C0"/>
                </a:solidFill>
              </a:rPr>
            </a:br>
            <a:r>
              <a:rPr lang="fr-FR" sz="2200" dirty="0" smtClean="0">
                <a:solidFill>
                  <a:srgbClr val="0070C0"/>
                </a:solidFill>
              </a:rPr>
              <a:t>- le bouclage du programme national d’</a:t>
            </a:r>
            <a:r>
              <a:rPr lang="fr-FR" sz="2200" dirty="0" err="1" smtClean="0">
                <a:solidFill>
                  <a:srgbClr val="0070C0"/>
                </a:solidFill>
              </a:rPr>
              <a:t>evaluation</a:t>
            </a:r>
            <a:r>
              <a:rPr lang="fr-FR" sz="2200" dirty="0" smtClean="0">
                <a:solidFill>
                  <a:srgbClr val="0070C0"/>
                </a:solidFill>
              </a:rPr>
              <a:t> de la </a:t>
            </a:r>
            <a:r>
              <a:rPr lang="fr-FR" sz="2200" dirty="0" err="1" smtClean="0">
                <a:solidFill>
                  <a:srgbClr val="0070C0"/>
                </a:solidFill>
              </a:rPr>
              <a:t>conformite</a:t>
            </a:r>
            <a:r>
              <a:rPr lang="fr-FR" sz="2200" dirty="0" smtClean="0">
                <a:solidFill>
                  <a:srgbClr val="0070C0"/>
                </a:solidFill>
              </a:rPr>
              <a:t> (</a:t>
            </a:r>
            <a:r>
              <a:rPr lang="fr-FR" sz="2200" dirty="0" err="1" smtClean="0">
                <a:solidFill>
                  <a:srgbClr val="0070C0"/>
                </a:solidFill>
              </a:rPr>
              <a:t>creation</a:t>
            </a:r>
            <a:r>
              <a:rPr lang="fr-FR" sz="2200" dirty="0" smtClean="0">
                <a:solidFill>
                  <a:srgbClr val="0070C0"/>
                </a:solidFill>
              </a:rPr>
              <a:t> du labo central, de l’organe national de </a:t>
            </a:r>
            <a:r>
              <a:rPr lang="fr-FR" sz="2200" dirty="0" err="1" smtClean="0">
                <a:solidFill>
                  <a:srgbClr val="0070C0"/>
                </a:solidFill>
              </a:rPr>
              <a:t>metrologie</a:t>
            </a:r>
            <a:r>
              <a:rPr lang="fr-FR" sz="2200" dirty="0" smtClean="0">
                <a:solidFill>
                  <a:srgbClr val="0070C0"/>
                </a:solidFill>
              </a:rPr>
              <a:t>, de l’organe national de d’</a:t>
            </a:r>
            <a:r>
              <a:rPr lang="fr-FR" sz="2200" dirty="0" err="1" smtClean="0">
                <a:solidFill>
                  <a:srgbClr val="0070C0"/>
                </a:solidFill>
              </a:rPr>
              <a:t>accreditation</a:t>
            </a:r>
            <a:r>
              <a:rPr lang="fr-FR" sz="2200" dirty="0" smtClean="0">
                <a:solidFill>
                  <a:srgbClr val="0070C0"/>
                </a:solidFill>
              </a:rPr>
              <a:t>), la finalisation du programme national de normalisation et la mise en œuvre du programme d’</a:t>
            </a:r>
            <a:r>
              <a:rPr lang="fr-FR" sz="2200" dirty="0" err="1" smtClean="0">
                <a:solidFill>
                  <a:srgbClr val="0070C0"/>
                </a:solidFill>
              </a:rPr>
              <a:t>evaluation</a:t>
            </a:r>
            <a:r>
              <a:rPr lang="fr-FR" sz="2200" dirty="0" smtClean="0">
                <a:solidFill>
                  <a:srgbClr val="0070C0"/>
                </a:solidFill>
              </a:rPr>
              <a:t> de la </a:t>
            </a:r>
            <a:r>
              <a:rPr lang="fr-FR" sz="2200" dirty="0" err="1" smtClean="0">
                <a:solidFill>
                  <a:srgbClr val="0070C0"/>
                </a:solidFill>
              </a:rPr>
              <a:t>conformite</a:t>
            </a:r>
            <a:r>
              <a:rPr lang="fr-FR" sz="2200" dirty="0" smtClean="0">
                <a:solidFill>
                  <a:srgbClr val="0070C0"/>
                </a:solidFill>
              </a:rPr>
              <a:t> avant embarquement) </a:t>
            </a:r>
            <a:r>
              <a:rPr lang="fr-FR" sz="2200" dirty="0" err="1" smtClean="0">
                <a:solidFill>
                  <a:srgbClr val="0070C0"/>
                </a:solidFill>
              </a:rPr>
              <a:t>pecae</a:t>
            </a:r>
            <a:r>
              <a:rPr lang="fr-FR" sz="2200" dirty="0" smtClean="0">
                <a:solidFill>
                  <a:srgbClr val="0070C0"/>
                </a:solidFill>
              </a:rPr>
              <a:t> sont les solutions </a:t>
            </a:r>
            <a:r>
              <a:rPr lang="fr-FR" sz="2200" dirty="0" err="1" smtClean="0">
                <a:solidFill>
                  <a:srgbClr val="0070C0"/>
                </a:solidFill>
              </a:rPr>
              <a:t>appropriees</a:t>
            </a:r>
            <a:r>
              <a:rPr lang="fr-FR" sz="2200" dirty="0" smtClean="0">
                <a:solidFill>
                  <a:srgbClr val="00B050"/>
                </a:solidFill>
              </a:rPr>
              <a:t/>
            </a:r>
            <a:br>
              <a:rPr lang="fr-FR" sz="2200" dirty="0" smtClean="0">
                <a:solidFill>
                  <a:srgbClr val="00B050"/>
                </a:solidFill>
              </a:rPr>
            </a:br>
            <a:r>
              <a:rPr lang="fr-FR" sz="2200" dirty="0" smtClean="0">
                <a:solidFill>
                  <a:srgbClr val="00B050"/>
                </a:solidFill>
              </a:rPr>
              <a:t> </a:t>
            </a:r>
            <a:r>
              <a:rPr lang="fr-FR" sz="4000" dirty="0" smtClean="0"/>
              <a:t/>
            </a:r>
            <a:br>
              <a:rPr lang="fr-FR" sz="4000" dirty="0" smtClean="0"/>
            </a:br>
            <a:r>
              <a:rPr lang="fr-FR" sz="4000" dirty="0" smtClean="0"/>
              <a:t/>
            </a:r>
            <a:br>
              <a:rPr lang="fr-FR" sz="4000" dirty="0" smtClean="0"/>
            </a:br>
            <a:endParaRPr lang="fr-FR" dirty="0"/>
          </a:p>
        </p:txBody>
      </p:sp>
      <p:sp>
        <p:nvSpPr>
          <p:cNvPr id="3" name="Titre 1"/>
          <p:cNvSpPr txBox="1">
            <a:spLocks/>
          </p:cNvSpPr>
          <p:nvPr/>
        </p:nvSpPr>
        <p:spPr>
          <a:xfrm>
            <a:off x="4087057" y="154379"/>
            <a:ext cx="10396882" cy="923307"/>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200" b="0" i="0" u="none" strike="noStrike" kern="1200" cap="all" spc="0" normalizeH="0" baseline="0" noProof="0" dirty="0" smtClean="0">
                <a:ln>
                  <a:noFill/>
                </a:ln>
                <a:solidFill>
                  <a:schemeClr val="accent1"/>
                </a:solidFill>
                <a:effectLst/>
                <a:uLnTx/>
                <a:uFillTx/>
                <a:latin typeface="+mj-lt"/>
                <a:ea typeface="+mj-ea"/>
                <a:cs typeface="+mj-cs"/>
              </a:rPr>
              <a:t>CONCLUSION</a:t>
            </a: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800" b="0" i="0" u="none" strike="noStrike" kern="1200" cap="all" spc="0" normalizeH="0" baseline="0" noProof="0" dirty="0" smtClean="0">
              <a:ln>
                <a:noFill/>
              </a:ln>
              <a:solidFill>
                <a:schemeClr val="accent1"/>
              </a:solidFill>
              <a:effectLst/>
              <a:uLnTx/>
              <a:uFillTx/>
              <a:latin typeface="+mj-lt"/>
              <a:ea typeface="+mj-ea"/>
              <a:cs typeface="+mj-cs"/>
            </a:endParaRPr>
          </a:p>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2800" b="0" i="0" u="none" strike="noStrike" kern="1200" cap="all" spc="0" normalizeH="0" baseline="0" noProof="0" dirty="0">
              <a:ln>
                <a:noFill/>
              </a:ln>
              <a:solidFill>
                <a:schemeClr val="accent1"/>
              </a:solidFill>
              <a:effectLst/>
              <a:uLnTx/>
              <a:uFillTx/>
              <a:latin typeface="+mj-lt"/>
              <a:ea typeface="+mj-ea"/>
              <a:cs typeface="+mj-cs"/>
            </a:endParaRPr>
          </a:p>
        </p:txBody>
      </p:sp>
      <p:sp>
        <p:nvSpPr>
          <p:cNvPr id="4" name="Titre 1"/>
          <p:cNvSpPr txBox="1">
            <a:spLocks/>
          </p:cNvSpPr>
          <p:nvPr/>
        </p:nvSpPr>
        <p:spPr>
          <a:xfrm>
            <a:off x="6103918" y="5450774"/>
            <a:ext cx="6282046" cy="923977"/>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sp>
        <p:nvSpPr>
          <p:cNvPr id="5" name="Titre 1"/>
          <p:cNvSpPr txBox="1">
            <a:spLocks/>
          </p:cNvSpPr>
          <p:nvPr/>
        </p:nvSpPr>
        <p:spPr>
          <a:xfrm>
            <a:off x="3515094" y="4417621"/>
            <a:ext cx="7766463" cy="1092530"/>
          </a:xfrm>
          <a:prstGeom prst="rect">
            <a:avLst/>
          </a:prstGeom>
        </p:spPr>
        <p:txBody>
          <a:bodyPr vert="horz" lIns="91440" tIns="45720" rIns="91440" bIns="45720" rtlCol="0" anchor="ctr">
            <a:normAutofit fontScale="25000" lnSpcReduction="20000"/>
          </a:bodyPr>
          <a:lstStyle/>
          <a:p>
            <a:pPr lvl="0" algn="ctr" defTabSz="914400">
              <a:lnSpc>
                <a:spcPct val="170000"/>
              </a:lnSpc>
              <a:spcBef>
                <a:spcPct val="0"/>
              </a:spcBef>
            </a:pPr>
            <a:r>
              <a:rPr lang="fr-FR" sz="8000" dirty="0" smtClean="0">
                <a:solidFill>
                  <a:srgbClr val="FF0000"/>
                </a:solidFill>
                <a:latin typeface="+mj-lt"/>
                <a:ea typeface="+mj-ea"/>
                <a:cs typeface="+mj-cs"/>
              </a:rPr>
              <a:t>S’</a:t>
            </a:r>
            <a:r>
              <a:rPr lang="fr-FR" sz="8000" dirty="0" smtClean="0">
                <a:solidFill>
                  <a:srgbClr val="FF0000"/>
                </a:solidFill>
              </a:rPr>
              <a:t>ENGAGER DANS L’INDUSTRIE C’EST ADOPTER UNE STRATEGIE DE GUERRE </a:t>
            </a:r>
            <a:br>
              <a:rPr lang="fr-FR" sz="8000" dirty="0" smtClean="0">
                <a:solidFill>
                  <a:srgbClr val="FF0000"/>
                </a:solidFill>
              </a:rPr>
            </a:br>
            <a:r>
              <a:rPr lang="fr-FR" sz="8000" dirty="0" smtClean="0">
                <a:solidFill>
                  <a:srgbClr val="FF0000"/>
                </a:solidFill>
              </a:rPr>
              <a:t>LE CAMEROUN PEUT ET DOIT S’INDUSTRIALISER ET RATTRAPER EN 10 ANS SON RETARD  PAR RAPORT AUX PAYS EMERGENTS</a:t>
            </a:r>
            <a:r>
              <a:rPr kumimoji="0" lang="fr-FR" sz="5400" b="0" i="0" u="none" strike="noStrike" kern="1200" cap="all" spc="0" normalizeH="0" baseline="0" noProof="0" dirty="0" smtClean="0">
                <a:ln>
                  <a:noFill/>
                </a:ln>
                <a:solidFill>
                  <a:srgbClr val="0070C0"/>
                </a:solidFill>
                <a:effectLst/>
                <a:uLnTx/>
                <a:uFillTx/>
                <a:latin typeface="+mj-lt"/>
                <a:ea typeface="+mj-ea"/>
                <a:cs typeface="+mj-cs"/>
              </a:rPr>
              <a:t/>
            </a:r>
            <a:br>
              <a:rPr kumimoji="0" lang="fr-FR" sz="5400" b="0" i="0" u="none" strike="noStrike" kern="1200" cap="all" spc="0" normalizeH="0" baseline="0" noProof="0" dirty="0" smtClean="0">
                <a:ln>
                  <a:noFill/>
                </a:ln>
                <a:solidFill>
                  <a:srgbClr val="0070C0"/>
                </a:solidFill>
                <a:effectLst/>
                <a:uLnTx/>
                <a:uFillTx/>
                <a:latin typeface="+mj-lt"/>
                <a:ea typeface="+mj-ea"/>
                <a:cs typeface="+mj-cs"/>
              </a:rPr>
            </a:br>
            <a:endParaRPr kumimoji="0" lang="fr-FR" sz="5400" b="0" i="0" u="none" strike="noStrike" kern="1200" cap="all" spc="0" normalizeH="0" baseline="0" noProof="0" dirty="0">
              <a:ln>
                <a:noFill/>
              </a:ln>
              <a:solidFill>
                <a:schemeClr val="accent1"/>
              </a:solidFill>
              <a:effectLst/>
              <a:uLnTx/>
              <a:uFillTx/>
              <a:latin typeface="+mj-lt"/>
              <a:ea typeface="+mj-ea"/>
              <a:cs typeface="+mj-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219325" y="2028825"/>
            <a:ext cx="5476875" cy="1151965"/>
          </a:xfrm>
        </p:spPr>
        <p:txBody>
          <a:bodyPr>
            <a:normAutofit fontScale="90000"/>
          </a:bodyPr>
          <a:lstStyle/>
          <a:p>
            <a:pPr algn="ctr"/>
            <a:r>
              <a:rPr lang="fr-FR" dirty="0" smtClean="0"/>
              <a:t>FIN</a:t>
            </a:r>
            <a:br>
              <a:rPr lang="fr-FR" dirty="0" smtClean="0"/>
            </a:br>
            <a:r>
              <a:rPr lang="fr-FR" dirty="0" smtClean="0"/>
              <a:t/>
            </a:r>
            <a:br>
              <a:rPr lang="fr-FR" dirty="0" smtClean="0"/>
            </a:br>
            <a:r>
              <a:rPr lang="fr-FR" dirty="0" smtClean="0"/>
              <a:t>QUESTIONS</a:t>
            </a:r>
            <a:br>
              <a:rPr lang="fr-FR" dirty="0" smtClean="0"/>
            </a:br>
            <a:r>
              <a:rPr lang="fr-FR" dirty="0" smtClean="0"/>
              <a:t/>
            </a:r>
            <a:br>
              <a:rPr lang="fr-FR" dirty="0" smtClean="0"/>
            </a:br>
            <a:r>
              <a:rPr lang="fr-FR" dirty="0" smtClean="0"/>
              <a:t/>
            </a:r>
            <a:br>
              <a:rPr lang="fr-FR" dirty="0" smtClean="0"/>
            </a:br>
            <a:r>
              <a:rPr lang="fr-FR" dirty="0" smtClean="0"/>
              <a:t>???</a:t>
            </a:r>
            <a:br>
              <a:rPr lang="fr-FR" dirty="0" smtClean="0"/>
            </a:br>
            <a:endParaRPr lang="fr-F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18" y="239226"/>
            <a:ext cx="10396882" cy="469232"/>
          </a:xfrm>
        </p:spPr>
        <p:txBody>
          <a:bodyPr>
            <a:noAutofit/>
          </a:bodyPr>
          <a:lstStyle/>
          <a:p>
            <a:pPr algn="ctr"/>
            <a:r>
              <a:rPr lang="fr-FR" sz="4400" dirty="0" smtClean="0"/>
              <a:t>INTERVENANT</a:t>
            </a:r>
            <a:endParaRPr lang="fr-FR" sz="4400" dirty="0"/>
          </a:p>
        </p:txBody>
      </p:sp>
      <p:sp>
        <p:nvSpPr>
          <p:cNvPr id="3" name="Espace réservé du contenu 2"/>
          <p:cNvSpPr>
            <a:spLocks noGrp="1"/>
          </p:cNvSpPr>
          <p:nvPr>
            <p:ph sz="quarter" idx="13"/>
          </p:nvPr>
        </p:nvSpPr>
        <p:spPr>
          <a:xfrm>
            <a:off x="1783175" y="1140187"/>
            <a:ext cx="11057020" cy="4932947"/>
          </a:xfrm>
        </p:spPr>
        <p:txBody>
          <a:bodyPr>
            <a:normAutofit fontScale="77500" lnSpcReduction="20000"/>
          </a:bodyPr>
          <a:lstStyle/>
          <a:p>
            <a:pPr algn="ctr">
              <a:lnSpc>
                <a:spcPct val="80000"/>
              </a:lnSpc>
              <a:buNone/>
              <a:defRPr/>
            </a:pPr>
            <a:r>
              <a:rPr lang="fr-FR" sz="4300" b="1" dirty="0" smtClean="0">
                <a:solidFill>
                  <a:srgbClr val="0070C0"/>
                </a:solidFill>
              </a:rPr>
              <a:t>     Martin YANKWA   </a:t>
            </a:r>
            <a:r>
              <a:rPr lang="fr-FR" sz="3500" b="1" dirty="0">
                <a:solidFill>
                  <a:srgbClr val="0070C0"/>
                </a:solidFill>
              </a:rPr>
              <a:t>	</a:t>
            </a:r>
          </a:p>
          <a:p>
            <a:pPr algn="ctr">
              <a:lnSpc>
                <a:spcPct val="80000"/>
              </a:lnSpc>
              <a:buNone/>
              <a:defRPr/>
            </a:pPr>
            <a:r>
              <a:rPr lang="fr-FR" dirty="0" smtClean="0">
                <a:solidFill>
                  <a:srgbClr val="C00000"/>
                </a:solidFill>
              </a:rPr>
              <a:t>Ingénieur </a:t>
            </a:r>
            <a:r>
              <a:rPr lang="fr-FR" dirty="0">
                <a:solidFill>
                  <a:srgbClr val="C00000"/>
                </a:solidFill>
              </a:rPr>
              <a:t>Statisticien </a:t>
            </a:r>
            <a:r>
              <a:rPr lang="fr-FR" dirty="0" smtClean="0">
                <a:solidFill>
                  <a:srgbClr val="C00000"/>
                </a:solidFill>
              </a:rPr>
              <a:t>– Économiste</a:t>
            </a:r>
          </a:p>
          <a:p>
            <a:pPr marL="0" indent="0">
              <a:lnSpc>
                <a:spcPct val="80000"/>
              </a:lnSpc>
              <a:buNone/>
              <a:defRPr/>
            </a:pPr>
            <a:endParaRPr lang="fr-FR" dirty="0"/>
          </a:p>
          <a:p>
            <a:pPr>
              <a:lnSpc>
                <a:spcPct val="80000"/>
              </a:lnSpc>
              <a:buFont typeface="Wingdings" panose="05000000000000000000" pitchFamily="2" charset="2"/>
              <a:buChar char="Ø"/>
              <a:defRPr/>
            </a:pPr>
            <a:r>
              <a:rPr lang="fr-FR" sz="2600" dirty="0">
                <a:solidFill>
                  <a:srgbClr val="7030A0"/>
                </a:solidFill>
              </a:rPr>
              <a:t>1999-2005 </a:t>
            </a:r>
            <a:r>
              <a:rPr lang="fr-FR" sz="2600" dirty="0"/>
              <a:t>: CHEF DE CELLULE de la Normalisation et  de la Qualité</a:t>
            </a:r>
          </a:p>
          <a:p>
            <a:pPr>
              <a:lnSpc>
                <a:spcPct val="90000"/>
              </a:lnSpc>
              <a:buFont typeface="Wingdings" panose="05000000000000000000" pitchFamily="2" charset="2"/>
              <a:buChar char="Ø"/>
              <a:defRPr/>
            </a:pPr>
            <a:endParaRPr lang="fr-FR" sz="2600" dirty="0"/>
          </a:p>
          <a:p>
            <a:pPr>
              <a:lnSpc>
                <a:spcPct val="90000"/>
              </a:lnSpc>
              <a:buFont typeface="Wingdings" panose="05000000000000000000" pitchFamily="2" charset="2"/>
              <a:buChar char="Ø"/>
              <a:defRPr/>
            </a:pPr>
            <a:r>
              <a:rPr lang="fr-FR" sz="2600" dirty="0">
                <a:solidFill>
                  <a:srgbClr val="7030A0"/>
                </a:solidFill>
              </a:rPr>
              <a:t>2005-2006: </a:t>
            </a:r>
            <a:r>
              <a:rPr lang="fr-FR" sz="2600" dirty="0"/>
              <a:t>CHEF DE CELLULE du suivi de la production industrielle</a:t>
            </a:r>
          </a:p>
          <a:p>
            <a:pPr>
              <a:lnSpc>
                <a:spcPct val="90000"/>
              </a:lnSpc>
              <a:buFont typeface="Wingdings" panose="05000000000000000000" pitchFamily="2" charset="2"/>
              <a:buChar char="Ø"/>
              <a:defRPr/>
            </a:pPr>
            <a:endParaRPr lang="fr-FR" sz="2600" dirty="0"/>
          </a:p>
          <a:p>
            <a:pPr>
              <a:lnSpc>
                <a:spcPct val="90000"/>
              </a:lnSpc>
              <a:buFont typeface="Wingdings" panose="05000000000000000000" pitchFamily="2" charset="2"/>
              <a:buChar char="Ø"/>
              <a:defRPr/>
            </a:pPr>
            <a:r>
              <a:rPr lang="fr-FR" sz="2600" dirty="0">
                <a:solidFill>
                  <a:srgbClr val="7030A0"/>
                </a:solidFill>
              </a:rPr>
              <a:t>2006-2008: </a:t>
            </a:r>
            <a:r>
              <a:rPr lang="fr-FR" sz="2600" dirty="0"/>
              <a:t>Directeur de l’Industrie</a:t>
            </a:r>
          </a:p>
          <a:p>
            <a:pPr>
              <a:lnSpc>
                <a:spcPct val="90000"/>
              </a:lnSpc>
              <a:buFont typeface="Wingdings" panose="05000000000000000000" pitchFamily="2" charset="2"/>
              <a:buChar char="Ø"/>
              <a:defRPr/>
            </a:pPr>
            <a:endParaRPr lang="fr-FR" sz="2600" dirty="0"/>
          </a:p>
          <a:p>
            <a:pPr>
              <a:lnSpc>
                <a:spcPct val="90000"/>
              </a:lnSpc>
              <a:buFont typeface="Wingdings" panose="05000000000000000000" pitchFamily="2" charset="2"/>
              <a:buChar char="Ø"/>
              <a:defRPr/>
            </a:pPr>
            <a:r>
              <a:rPr lang="fr-FR" sz="2600" dirty="0">
                <a:solidFill>
                  <a:srgbClr val="7030A0"/>
                </a:solidFill>
              </a:rPr>
              <a:t>2008-2010</a:t>
            </a:r>
            <a:r>
              <a:rPr lang="fr-FR" sz="2600" dirty="0"/>
              <a:t>: Conseiller </a:t>
            </a:r>
            <a:r>
              <a:rPr lang="fr-FR" sz="2600" dirty="0" smtClean="0"/>
              <a:t>Technique - MINMIDT</a:t>
            </a:r>
            <a:endParaRPr lang="fr-FR" sz="2600" dirty="0"/>
          </a:p>
          <a:p>
            <a:pPr>
              <a:lnSpc>
                <a:spcPct val="90000"/>
              </a:lnSpc>
              <a:buFont typeface="Wingdings" panose="05000000000000000000" pitchFamily="2" charset="2"/>
              <a:buChar char="Ø"/>
              <a:defRPr/>
            </a:pPr>
            <a:endParaRPr lang="fr-FR" sz="2600" dirty="0"/>
          </a:p>
          <a:p>
            <a:pPr>
              <a:lnSpc>
                <a:spcPct val="90000"/>
              </a:lnSpc>
              <a:buFont typeface="Wingdings" panose="05000000000000000000" pitchFamily="2" charset="2"/>
              <a:buChar char="Ø"/>
              <a:defRPr/>
            </a:pPr>
            <a:r>
              <a:rPr lang="fr-FR" sz="2600" dirty="0">
                <a:solidFill>
                  <a:srgbClr val="7030A0"/>
                </a:solidFill>
              </a:rPr>
              <a:t>2010-2011: </a:t>
            </a:r>
            <a:r>
              <a:rPr lang="fr-FR" sz="2600" dirty="0" smtClean="0"/>
              <a:t>INSPECTEUR</a:t>
            </a:r>
            <a:r>
              <a:rPr lang="fr-FR" sz="2600" dirty="0"/>
              <a:t>- </a:t>
            </a:r>
            <a:r>
              <a:rPr lang="fr-FR" sz="2600" dirty="0" smtClean="0"/>
              <a:t>MINMIDT</a:t>
            </a:r>
            <a:endParaRPr lang="fr-FR" sz="2600" dirty="0"/>
          </a:p>
          <a:p>
            <a:pPr>
              <a:lnSpc>
                <a:spcPct val="90000"/>
              </a:lnSpc>
              <a:buFont typeface="Wingdings" panose="05000000000000000000" pitchFamily="2" charset="2"/>
              <a:buChar char="Ø"/>
              <a:defRPr/>
            </a:pPr>
            <a:endParaRPr lang="fr-FR" sz="2600" dirty="0"/>
          </a:p>
          <a:p>
            <a:pPr>
              <a:lnSpc>
                <a:spcPct val="90000"/>
              </a:lnSpc>
              <a:buFont typeface="Wingdings" panose="05000000000000000000" pitchFamily="2" charset="2"/>
              <a:buChar char="Ø"/>
              <a:defRPr/>
            </a:pPr>
            <a:r>
              <a:rPr lang="fr-FR" sz="2600" dirty="0">
                <a:solidFill>
                  <a:srgbClr val="7030A0"/>
                </a:solidFill>
              </a:rPr>
              <a:t>2011-</a:t>
            </a:r>
            <a:r>
              <a:rPr lang="fr-FR" sz="2600" dirty="0"/>
              <a:t>	: Inspecteur </a:t>
            </a:r>
            <a:r>
              <a:rPr lang="fr-FR" sz="2600" dirty="0" smtClean="0"/>
              <a:t>Général</a:t>
            </a:r>
            <a:r>
              <a:rPr lang="fr-FR" sz="2600" dirty="0"/>
              <a:t>- MINMIDT</a:t>
            </a:r>
          </a:p>
          <a:p>
            <a:pPr>
              <a:lnSpc>
                <a:spcPct val="90000"/>
              </a:lnSpc>
              <a:buFont typeface="Wingdings" panose="05000000000000000000" pitchFamily="2" charset="2"/>
              <a:buChar char="Ø"/>
              <a:defRPr/>
            </a:pPr>
            <a:endParaRPr lang="fr-FR" sz="2600" dirty="0"/>
          </a:p>
          <a:p>
            <a:endParaRPr lang="fr-FR" dirty="0"/>
          </a:p>
        </p:txBody>
      </p:sp>
      <p:sp>
        <p:nvSpPr>
          <p:cNvPr id="4"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6796252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91370" y="505169"/>
            <a:ext cx="10300630" cy="264694"/>
          </a:xfrm>
        </p:spPr>
        <p:txBody>
          <a:bodyPr>
            <a:normAutofit fontScale="90000"/>
          </a:bodyPr>
          <a:lstStyle/>
          <a:p>
            <a:r>
              <a:rPr lang="fr-FR" sz="3600" dirty="0" smtClean="0"/>
              <a:t>PARTIE I:</a:t>
            </a:r>
            <a:r>
              <a:rPr lang="fr-FR" sz="3600" dirty="0"/>
              <a:t>breve </a:t>
            </a:r>
            <a:r>
              <a:rPr lang="fr-FR" sz="3600" dirty="0" err="1"/>
              <a:t>presentation</a:t>
            </a:r>
            <a:r>
              <a:rPr lang="fr-FR" sz="3600" dirty="0"/>
              <a:t> de l’industrie camerounaise</a:t>
            </a:r>
            <a:r>
              <a:rPr lang="fr-FR" dirty="0"/>
              <a:t/>
            </a:r>
            <a:br>
              <a:rPr lang="fr-FR" dirty="0"/>
            </a:br>
            <a:r>
              <a:rPr lang="fr-FR" dirty="0" smtClean="0"/>
              <a:t> </a:t>
            </a:r>
            <a:endParaRPr lang="fr-FR" dirty="0"/>
          </a:p>
        </p:txBody>
      </p:sp>
      <p:sp>
        <p:nvSpPr>
          <p:cNvPr id="3" name="Espace réservé du contenu 2"/>
          <p:cNvSpPr>
            <a:spLocks noGrp="1"/>
          </p:cNvSpPr>
          <p:nvPr>
            <p:ph sz="quarter" idx="13"/>
          </p:nvPr>
        </p:nvSpPr>
        <p:spPr>
          <a:xfrm>
            <a:off x="1728329" y="637517"/>
            <a:ext cx="10226842" cy="4403557"/>
          </a:xfrm>
        </p:spPr>
        <p:txBody>
          <a:bodyPr>
            <a:noAutofit/>
          </a:bodyPr>
          <a:lstStyle/>
          <a:p>
            <a:pPr marL="0" indent="0">
              <a:buNone/>
            </a:pPr>
            <a:r>
              <a:rPr lang="fr-FR" sz="2800" dirty="0" smtClean="0">
                <a:solidFill>
                  <a:srgbClr val="0070C0"/>
                </a:solidFill>
              </a:rPr>
              <a:t>PLAN</a:t>
            </a:r>
          </a:p>
          <a:p>
            <a:pPr>
              <a:buFontTx/>
              <a:buChar char="-"/>
            </a:pPr>
            <a:r>
              <a:rPr lang="fr-FR" sz="2800" dirty="0" smtClean="0"/>
              <a:t>0-Industrie post </a:t>
            </a:r>
            <a:r>
              <a:rPr lang="fr-FR" sz="2800" dirty="0" err="1" smtClean="0"/>
              <a:t>colonialE</a:t>
            </a:r>
            <a:endParaRPr lang="fr-FR" sz="2800" dirty="0" smtClean="0"/>
          </a:p>
          <a:p>
            <a:pPr>
              <a:buFontTx/>
              <a:buChar char="-"/>
            </a:pPr>
            <a:r>
              <a:rPr lang="fr-FR" sz="2800" dirty="0" smtClean="0"/>
              <a:t>1-Apogee</a:t>
            </a:r>
          </a:p>
          <a:p>
            <a:pPr>
              <a:buFontTx/>
              <a:buChar char="-"/>
            </a:pPr>
            <a:r>
              <a:rPr lang="fr-FR" sz="2800" dirty="0" smtClean="0"/>
              <a:t>2-Le </a:t>
            </a:r>
            <a:r>
              <a:rPr lang="fr-FR" sz="2800" dirty="0" err="1" smtClean="0"/>
              <a:t>declin</a:t>
            </a:r>
            <a:endParaRPr lang="fr-FR" sz="2800" dirty="0" smtClean="0"/>
          </a:p>
          <a:p>
            <a:pPr>
              <a:buFontTx/>
              <a:buChar char="-"/>
            </a:pPr>
            <a:r>
              <a:rPr lang="fr-FR" sz="2800" dirty="0" smtClean="0"/>
              <a:t>3-La stagnation</a:t>
            </a:r>
          </a:p>
          <a:p>
            <a:pPr>
              <a:buFontTx/>
              <a:buChar char="-"/>
            </a:pPr>
            <a:r>
              <a:rPr lang="fr-FR" sz="2800" dirty="0" smtClean="0"/>
              <a:t>* CADRE REGLEMENTAIRE ET INSTITUTIONNEL</a:t>
            </a:r>
          </a:p>
          <a:p>
            <a:pPr>
              <a:buFontTx/>
              <a:buChar char="-"/>
            </a:pPr>
            <a:r>
              <a:rPr lang="fr-FR" sz="2800" dirty="0" smtClean="0"/>
              <a:t>* LES RESULTATS</a:t>
            </a:r>
            <a:endParaRPr lang="fr-FR" sz="2800" dirty="0"/>
          </a:p>
        </p:txBody>
      </p:sp>
      <p:sp>
        <p:nvSpPr>
          <p:cNvPr id="5"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759666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880532" y="517044"/>
            <a:ext cx="9674988" cy="333354"/>
          </a:xfrm>
        </p:spPr>
        <p:txBody>
          <a:bodyPr>
            <a:normAutofit fontScale="90000"/>
          </a:bodyPr>
          <a:lstStyle/>
          <a:p>
            <a:r>
              <a:rPr lang="fr-FR" dirty="0"/>
              <a:t>0-Industrie post </a:t>
            </a:r>
            <a:r>
              <a:rPr lang="fr-FR" dirty="0" err="1"/>
              <a:t>colonialE</a:t>
            </a:r>
            <a:r>
              <a:rPr lang="fr-FR" dirty="0"/>
              <a:t/>
            </a:r>
            <a:br>
              <a:rPr lang="fr-FR" dirty="0"/>
            </a:br>
            <a:endParaRPr lang="fr-FR" dirty="0"/>
          </a:p>
        </p:txBody>
      </p:sp>
      <p:sp>
        <p:nvSpPr>
          <p:cNvPr id="3" name="Espace réservé du contenu 2"/>
          <p:cNvSpPr>
            <a:spLocks noGrp="1"/>
          </p:cNvSpPr>
          <p:nvPr>
            <p:ph sz="quarter" idx="13"/>
          </p:nvPr>
        </p:nvSpPr>
        <p:spPr>
          <a:xfrm>
            <a:off x="1757548" y="565482"/>
            <a:ext cx="10233728" cy="5305929"/>
          </a:xfrm>
        </p:spPr>
        <p:txBody>
          <a:bodyPr>
            <a:normAutofit lnSpcReduction="10000"/>
          </a:bodyPr>
          <a:lstStyle/>
          <a:p>
            <a:pPr>
              <a:spcBef>
                <a:spcPct val="0"/>
              </a:spcBef>
              <a:buClrTx/>
              <a:buSzTx/>
              <a:buFontTx/>
              <a:buNone/>
            </a:pPr>
            <a:endParaRPr lang="fr-FR" altLang="fr-FR" sz="1800" b="1" dirty="0" smtClean="0">
              <a:solidFill>
                <a:srgbClr val="C00000"/>
              </a:solidFill>
            </a:endParaRPr>
          </a:p>
          <a:p>
            <a:pPr>
              <a:spcBef>
                <a:spcPct val="0"/>
              </a:spcBef>
              <a:buClrTx/>
              <a:buSzTx/>
              <a:buFontTx/>
              <a:buNone/>
            </a:pPr>
            <a:r>
              <a:rPr lang="fr-FR" altLang="fr-FR" sz="1800" b="1" dirty="0" smtClean="0">
                <a:solidFill>
                  <a:srgbClr val="C00000"/>
                </a:solidFill>
              </a:rPr>
              <a:t>EFFET </a:t>
            </a:r>
            <a:r>
              <a:rPr lang="fr-FR" altLang="fr-FR" sz="2400" dirty="0" smtClean="0">
                <a:solidFill>
                  <a:srgbClr val="C00000"/>
                </a:solidFill>
              </a:rPr>
              <a:t>D’INDOCHINE: </a:t>
            </a:r>
            <a:endParaRPr lang="fr-FR" altLang="fr-FR" sz="2400" dirty="0"/>
          </a:p>
          <a:p>
            <a:pPr>
              <a:spcBef>
                <a:spcPct val="0"/>
              </a:spcBef>
              <a:buClrTx/>
              <a:buSzTx/>
              <a:buFontTx/>
              <a:buNone/>
            </a:pPr>
            <a:r>
              <a:rPr lang="fr-FR" altLang="fr-FR" dirty="0"/>
              <a:t>QUELQUES RARES ENTREPRISES, </a:t>
            </a:r>
            <a:r>
              <a:rPr lang="fr-FR" altLang="fr-FR" dirty="0" smtClean="0"/>
              <a:t>UNE CENTAINE, TOUTES </a:t>
            </a:r>
            <a:r>
              <a:rPr lang="fr-FR" altLang="fr-FR" dirty="0"/>
              <a:t>FINANCEES PAR DES CAPITAUX </a:t>
            </a:r>
            <a:r>
              <a:rPr lang="fr-FR" altLang="fr-FR" dirty="0" smtClean="0"/>
              <a:t>ETRANGERS, </a:t>
            </a:r>
          </a:p>
          <a:p>
            <a:pPr>
              <a:spcBef>
                <a:spcPct val="0"/>
              </a:spcBef>
              <a:buClrTx/>
              <a:buSzTx/>
              <a:buFontTx/>
              <a:buNone/>
            </a:pPr>
            <a:r>
              <a:rPr lang="fr-FR" altLang="fr-FR" dirty="0" smtClean="0">
                <a:solidFill>
                  <a:srgbClr val="FF0000"/>
                </a:solidFill>
              </a:rPr>
              <a:t>Objectif: RAVITAILLER LA METROPOLE EN MATIERES PREMIERES</a:t>
            </a:r>
            <a:r>
              <a:rPr lang="fr-FR" altLang="fr-FR" dirty="0" smtClean="0">
                <a:solidFill>
                  <a:srgbClr val="00B050"/>
                </a:solidFill>
              </a:rPr>
              <a:t>: </a:t>
            </a:r>
            <a:r>
              <a:rPr lang="fr-FR" altLang="fr-FR" dirty="0" err="1" smtClean="0">
                <a:solidFill>
                  <a:srgbClr val="00B050"/>
                </a:solidFill>
              </a:rPr>
              <a:t>grandeS</a:t>
            </a:r>
            <a:r>
              <a:rPr lang="fr-FR" altLang="fr-FR" dirty="0" smtClean="0">
                <a:solidFill>
                  <a:srgbClr val="00B050"/>
                </a:solidFill>
              </a:rPr>
              <a:t> </a:t>
            </a:r>
            <a:r>
              <a:rPr lang="fr-FR" altLang="fr-FR" dirty="0" err="1" smtClean="0">
                <a:solidFill>
                  <a:srgbClr val="00B050"/>
                </a:solidFill>
              </a:rPr>
              <a:t>plantationS</a:t>
            </a:r>
            <a:r>
              <a:rPr lang="fr-FR" altLang="fr-FR" dirty="0" smtClean="0">
                <a:solidFill>
                  <a:srgbClr val="00B050"/>
                </a:solidFill>
              </a:rPr>
              <a:t> </a:t>
            </a:r>
            <a:r>
              <a:rPr lang="fr-FR" altLang="fr-FR" dirty="0" err="1" smtClean="0">
                <a:solidFill>
                  <a:srgbClr val="00B050"/>
                </a:solidFill>
              </a:rPr>
              <a:t>industrielleS</a:t>
            </a:r>
            <a:r>
              <a:rPr lang="fr-FR" altLang="fr-FR" dirty="0"/>
              <a:t/>
            </a:r>
            <a:br>
              <a:rPr lang="fr-FR" altLang="fr-FR" dirty="0"/>
            </a:br>
            <a:r>
              <a:rPr lang="fr-FR" altLang="fr-FR" dirty="0"/>
              <a:t>*</a:t>
            </a:r>
            <a:r>
              <a:rPr lang="fr-FR" altLang="fr-FR" dirty="0">
                <a:solidFill>
                  <a:srgbClr val="00B050"/>
                </a:solidFill>
              </a:rPr>
              <a:t>SECTEUR  ALIMENTAIRE</a:t>
            </a:r>
            <a:r>
              <a:rPr lang="fr-FR" altLang="fr-FR" dirty="0"/>
              <a:t>:  -5 DECORTIQUEUSES DE RIZ DE 80 000 T A YAGOUA, DOUME, TONGA, NTUI ET NANGA EBOKO, </a:t>
            </a:r>
            <a:r>
              <a:rPr lang="fr-FR" altLang="fr-FR" dirty="0" smtClean="0"/>
              <a:t>SICACAO </a:t>
            </a:r>
            <a:r>
              <a:rPr lang="fr-FR" altLang="fr-FR" dirty="0"/>
              <a:t>DEPUIS 1953, CHOCOLATERIE A KOUTABA, -4 HUILERIES DE PALME ET 5 D’ARACHIDE</a:t>
            </a:r>
          </a:p>
          <a:p>
            <a:pPr>
              <a:spcBef>
                <a:spcPct val="0"/>
              </a:spcBef>
              <a:buClrTx/>
              <a:buSzTx/>
              <a:buFontTx/>
              <a:buNone/>
            </a:pPr>
            <a:r>
              <a:rPr lang="fr-FR" altLang="fr-FR" dirty="0"/>
              <a:t>-PATES ALIMENTAIRES, 10 BOULANGERIES, THE A BUEA, TROIS </a:t>
            </a:r>
            <a:r>
              <a:rPr lang="fr-FR" altLang="fr-FR" dirty="0" smtClean="0"/>
              <a:t>ABATTOIRS? </a:t>
            </a:r>
            <a:r>
              <a:rPr lang="fr-FR" altLang="fr-FR" dirty="0"/>
              <a:t>BRASSERIES, CIGARETTES, </a:t>
            </a:r>
          </a:p>
          <a:p>
            <a:pPr>
              <a:spcBef>
                <a:spcPct val="0"/>
              </a:spcBef>
              <a:buClrTx/>
              <a:buSzTx/>
              <a:buFontTx/>
              <a:buNone/>
            </a:pPr>
            <a:r>
              <a:rPr lang="fr-FR" altLang="fr-FR" dirty="0"/>
              <a:t>*</a:t>
            </a:r>
            <a:r>
              <a:rPr lang="fr-FR" altLang="fr-FR" dirty="0">
                <a:solidFill>
                  <a:srgbClr val="00B050"/>
                </a:solidFill>
              </a:rPr>
              <a:t>SECTEUR TEXTILE</a:t>
            </a:r>
            <a:r>
              <a:rPr lang="fr-FR" altLang="fr-FR" dirty="0"/>
              <a:t>: COTON, BACHES, CONFECTION</a:t>
            </a:r>
          </a:p>
          <a:p>
            <a:pPr>
              <a:spcBef>
                <a:spcPct val="0"/>
              </a:spcBef>
              <a:buClrTx/>
              <a:buSzTx/>
            </a:pPr>
            <a:r>
              <a:rPr lang="fr-FR" altLang="fr-FR" dirty="0"/>
              <a:t>CHIMIE ET PARACHIMIE: LATEX, SAVONNERIES, OXYGENE ET ACETYLENE, PARFUMERIE,  SAVON, CHAUSSURES PLASTIQUES PAR TSEKENIS</a:t>
            </a:r>
          </a:p>
          <a:p>
            <a:pPr>
              <a:spcBef>
                <a:spcPct val="0"/>
              </a:spcBef>
              <a:buClrTx/>
              <a:buSzTx/>
              <a:buFontTx/>
              <a:buNone/>
            </a:pPr>
            <a:r>
              <a:rPr lang="fr-FR" altLang="fr-FR" dirty="0"/>
              <a:t>*</a:t>
            </a:r>
            <a:r>
              <a:rPr lang="fr-FR" altLang="fr-FR" dirty="0">
                <a:solidFill>
                  <a:srgbClr val="00B050"/>
                </a:solidFill>
              </a:rPr>
              <a:t>INDUSTRIES EXTRACTIVES</a:t>
            </a:r>
            <a:r>
              <a:rPr lang="fr-FR" altLang="fr-FR" dirty="0"/>
              <a:t>: MINE DE CASSERITE, OR</a:t>
            </a:r>
          </a:p>
          <a:p>
            <a:pPr>
              <a:spcBef>
                <a:spcPct val="0"/>
              </a:spcBef>
              <a:buClrTx/>
              <a:buSzTx/>
              <a:buFontTx/>
              <a:buNone/>
            </a:pPr>
            <a:r>
              <a:rPr lang="fr-FR" altLang="fr-FR" dirty="0"/>
              <a:t>*</a:t>
            </a:r>
            <a:r>
              <a:rPr lang="fr-FR" altLang="fr-FR" dirty="0">
                <a:solidFill>
                  <a:srgbClr val="00B050"/>
                </a:solidFill>
              </a:rPr>
              <a:t>METALLURGIE</a:t>
            </a:r>
            <a:r>
              <a:rPr lang="fr-FR" altLang="fr-FR" dirty="0"/>
              <a:t>:ALUMINIUM, USTENCILES, CANTINES, TOLES</a:t>
            </a:r>
          </a:p>
          <a:p>
            <a:pPr>
              <a:spcBef>
                <a:spcPct val="0"/>
              </a:spcBef>
              <a:buClrTx/>
              <a:buSzTx/>
              <a:buFontTx/>
              <a:buNone/>
            </a:pPr>
            <a:r>
              <a:rPr lang="fr-FR" altLang="fr-FR" dirty="0"/>
              <a:t>*</a:t>
            </a:r>
            <a:r>
              <a:rPr lang="fr-FR" altLang="fr-FR" dirty="0">
                <a:solidFill>
                  <a:srgbClr val="00B050"/>
                </a:solidFill>
              </a:rPr>
              <a:t>BOIS</a:t>
            </a:r>
            <a:r>
              <a:rPr lang="fr-FR" altLang="fr-FR" dirty="0"/>
              <a:t>: 40 SCIERIES</a:t>
            </a:r>
          </a:p>
          <a:p>
            <a:pPr>
              <a:spcBef>
                <a:spcPct val="0"/>
              </a:spcBef>
              <a:buClrTx/>
              <a:buSzTx/>
              <a:buFontTx/>
              <a:buNone/>
            </a:pPr>
            <a:r>
              <a:rPr lang="fr-FR" altLang="fr-FR" dirty="0"/>
              <a:t>*</a:t>
            </a:r>
            <a:r>
              <a:rPr lang="fr-FR" altLang="fr-FR" dirty="0">
                <a:solidFill>
                  <a:srgbClr val="00B050"/>
                </a:solidFill>
              </a:rPr>
              <a:t>BATIMENT</a:t>
            </a:r>
            <a:r>
              <a:rPr lang="fr-FR" altLang="fr-FR" dirty="0"/>
              <a:t> : DEUX SOCIETES DE CONSTRUCTION DE CHARPENTE METALLIQUE</a:t>
            </a:r>
          </a:p>
          <a:p>
            <a:endParaRPr lang="fr-FR" dirty="0"/>
          </a:p>
        </p:txBody>
      </p:sp>
      <p:sp>
        <p:nvSpPr>
          <p:cNvPr id="5"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t>0-Industrie </a:t>
            </a:r>
            <a:r>
              <a:rPr lang="fr-FR" sz="5600" dirty="0"/>
              <a:t>post </a:t>
            </a:r>
            <a:endParaRPr lang="fr-FR" sz="5600" dirty="0" smtClean="0"/>
          </a:p>
          <a:p>
            <a:pPr>
              <a:lnSpc>
                <a:spcPct val="150000"/>
              </a:lnSpc>
            </a:pPr>
            <a:r>
              <a:rPr lang="fr-FR" sz="5600" dirty="0" err="1" smtClean="0"/>
              <a:t>colonialE</a:t>
            </a:r>
            <a:endParaRPr lang="fr-FR" sz="5600" dirty="0"/>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6913195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18764" y="403056"/>
            <a:ext cx="8868872" cy="324853"/>
          </a:xfrm>
        </p:spPr>
        <p:txBody>
          <a:bodyPr>
            <a:normAutofit fontScale="90000"/>
          </a:bodyPr>
          <a:lstStyle/>
          <a:p>
            <a:r>
              <a:rPr lang="fr-FR" dirty="0" smtClean="0">
                <a:solidFill>
                  <a:srgbClr val="FF0000"/>
                </a:solidFill>
              </a:rPr>
              <a:t>1-Apogee ( 1960-1987)</a:t>
            </a:r>
            <a:r>
              <a:rPr lang="fr-FR" dirty="0">
                <a:solidFill>
                  <a:srgbClr val="0070C0"/>
                </a:solidFill>
              </a:rPr>
              <a:t/>
            </a:r>
            <a:br>
              <a:rPr lang="fr-FR" dirty="0">
                <a:solidFill>
                  <a:srgbClr val="0070C0"/>
                </a:solidFill>
              </a:rPr>
            </a:br>
            <a:endParaRPr lang="fr-FR" dirty="0"/>
          </a:p>
        </p:txBody>
      </p:sp>
      <p:sp>
        <p:nvSpPr>
          <p:cNvPr id="9" name="Espace réservé du numéro de diapositive 4"/>
          <p:cNvSpPr>
            <a:spLocks noGrp="1"/>
          </p:cNvSpPr>
          <p:nvPr>
            <p:ph type="sldNum" sz="quarter" idx="12"/>
          </p:nvPr>
        </p:nvSpPr>
        <p:spPr>
          <a:xfrm>
            <a:off x="6553200" y="6245225"/>
            <a:ext cx="2133600" cy="476250"/>
          </a:xfrm>
        </p:spPr>
        <p:txBody>
          <a:bodyPr/>
          <a:lstStyle>
            <a:lvl1pPr>
              <a:defRPr>
                <a:solidFill>
                  <a:schemeClr val="tx1"/>
                </a:solidFill>
                <a:latin typeface="Tahoma" panose="020B0604030504040204" pitchFamily="34" charset="0"/>
                <a:cs typeface="Arial" panose="020B0604020202020204" pitchFamily="34" charset="0"/>
              </a:defRPr>
            </a:lvl1pPr>
            <a:lvl2pPr marL="742950" indent="-285750">
              <a:defRPr>
                <a:solidFill>
                  <a:schemeClr val="tx1"/>
                </a:solidFill>
                <a:latin typeface="Tahoma" panose="020B0604030504040204" pitchFamily="34" charset="0"/>
                <a:cs typeface="Arial" panose="020B0604020202020204" pitchFamily="34" charset="0"/>
              </a:defRPr>
            </a:lvl2pPr>
            <a:lvl3pPr marL="1143000" indent="-228600">
              <a:defRPr>
                <a:solidFill>
                  <a:schemeClr val="tx1"/>
                </a:solidFill>
                <a:latin typeface="Tahoma" panose="020B0604030504040204" pitchFamily="34" charset="0"/>
                <a:cs typeface="Arial" panose="020B0604020202020204" pitchFamily="34" charset="0"/>
              </a:defRPr>
            </a:lvl3pPr>
            <a:lvl4pPr marL="1600200" indent="-228600">
              <a:defRPr>
                <a:solidFill>
                  <a:schemeClr val="tx1"/>
                </a:solidFill>
                <a:latin typeface="Tahoma" panose="020B0604030504040204" pitchFamily="34" charset="0"/>
                <a:cs typeface="Arial" panose="020B0604020202020204" pitchFamily="34" charset="0"/>
              </a:defRPr>
            </a:lvl4pPr>
            <a:lvl5pPr marL="2057400" indent="-228600">
              <a:defRPr>
                <a:solidFill>
                  <a:schemeClr val="tx1"/>
                </a:solidFill>
                <a:latin typeface="Tahoma" panose="020B060403050404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cs typeface="Arial" panose="020B0604020202020204" pitchFamily="34" charset="0"/>
              </a:defRPr>
            </a:lvl9pPr>
          </a:lstStyle>
          <a:p>
            <a:pPr>
              <a:defRPr/>
            </a:pPr>
            <a:fld id="{265680BD-95E8-4F4B-A677-BE11F1F14881}" type="slidenum">
              <a:rPr lang="fr-FR" altLang="fr-FR" smtClean="0">
                <a:latin typeface="Arial" panose="020B0604020202020204" pitchFamily="34" charset="0"/>
              </a:rPr>
              <a:pPr>
                <a:defRPr/>
              </a:pPr>
              <a:t>7</a:t>
            </a:fld>
            <a:endParaRPr lang="fr-FR" altLang="fr-FR" smtClean="0">
              <a:latin typeface="Arial" panose="020B0604020202020204" pitchFamily="34" charset="0"/>
            </a:endParaRPr>
          </a:p>
        </p:txBody>
      </p:sp>
      <p:graphicFrame>
        <p:nvGraphicFramePr>
          <p:cNvPr id="10" name="Group 2"/>
          <p:cNvGraphicFramePr>
            <a:graphicFrameLocks noGrp="1"/>
          </p:cNvGraphicFramePr>
          <p:nvPr>
            <p:extLst>
              <p:ext uri="{D42A27DB-BD31-4B8C-83A1-F6EECF244321}">
                <p14:modId xmlns:p14="http://schemas.microsoft.com/office/powerpoint/2010/main" xmlns="" val="551875533"/>
              </p:ext>
            </p:extLst>
          </p:nvPr>
        </p:nvGraphicFramePr>
        <p:xfrm>
          <a:off x="1572386" y="478000"/>
          <a:ext cx="10347159" cy="5140590"/>
        </p:xfrm>
        <a:graphic>
          <a:graphicData uri="http://schemas.openxmlformats.org/drawingml/2006/table">
            <a:tbl>
              <a:tblPr/>
              <a:tblGrid>
                <a:gridCol w="1847707"/>
                <a:gridCol w="4526882"/>
                <a:gridCol w="3972570"/>
              </a:tblGrid>
              <a:tr h="68358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00FF"/>
                          </a:solidFill>
                          <a:effectLst>
                            <a:outerShdw blurRad="38100" dist="38100" dir="2700000" algn="tl">
                              <a:srgbClr val="000000"/>
                            </a:outerShdw>
                          </a:effectLst>
                          <a:latin typeface="Arial" charset="0"/>
                        </a:rPr>
                        <a:t>PERIODE</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00FF"/>
                          </a:solidFill>
                          <a:effectLst>
                            <a:outerShdw blurRad="38100" dist="38100" dir="2700000" algn="tl">
                              <a:srgbClr val="000000"/>
                            </a:outerShdw>
                          </a:effectLst>
                          <a:latin typeface="Arial" charset="0"/>
                        </a:rPr>
                        <a:t>CADRE INCITATIF</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0" u="none" strike="noStrike" cap="none" normalizeH="0" baseline="0" dirty="0" smtClean="0">
                          <a:ln>
                            <a:noFill/>
                          </a:ln>
                          <a:solidFill>
                            <a:srgbClr val="0000FF"/>
                          </a:solidFill>
                          <a:effectLst>
                            <a:outerShdw blurRad="38100" dist="38100" dir="2700000" algn="tl">
                              <a:srgbClr val="000000"/>
                            </a:outerShdw>
                          </a:effectLst>
                          <a:latin typeface="Arial" charset="0"/>
                        </a:rPr>
                        <a:t>INSTITUTIONS</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445700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800" b="1" i="1" u="none" strike="noStrike" cap="none" normalizeH="0" baseline="0" dirty="0" smtClean="0">
                          <a:ln>
                            <a:noFill/>
                          </a:ln>
                          <a:solidFill>
                            <a:schemeClr val="tx1"/>
                          </a:solidFill>
                          <a:effectLst/>
                          <a:latin typeface="Arial" charset="0"/>
                        </a:rPr>
                        <a:t>1</a:t>
                      </a:r>
                      <a:r>
                        <a:rPr kumimoji="0" lang="fr-FR" sz="1800" b="1" i="1" u="none" strike="noStrike" cap="none" normalizeH="0" baseline="30000" dirty="0" smtClean="0">
                          <a:ln>
                            <a:noFill/>
                          </a:ln>
                          <a:solidFill>
                            <a:schemeClr val="tx1"/>
                          </a:solidFill>
                          <a:effectLst/>
                          <a:latin typeface="Arial" charset="0"/>
                        </a:rPr>
                        <a:t>ere</a:t>
                      </a:r>
                      <a:r>
                        <a:rPr kumimoji="0" lang="fr-FR" sz="1800" b="1" i="1" u="none" strike="noStrike" cap="none" normalizeH="0" baseline="0" dirty="0" smtClean="0">
                          <a:ln>
                            <a:noFill/>
                          </a:ln>
                          <a:solidFill>
                            <a:schemeClr val="tx1"/>
                          </a:solidFill>
                          <a:effectLst/>
                          <a:latin typeface="Arial" charset="0"/>
                        </a:rPr>
                        <a:t> </a:t>
                      </a:r>
                      <a:r>
                        <a:rPr kumimoji="0" lang="fr-FR" sz="1800" b="1" i="1" u="none" strike="noStrike" cap="none" normalizeH="0" baseline="30000" dirty="0" smtClean="0">
                          <a:ln>
                            <a:noFill/>
                          </a:ln>
                          <a:solidFill>
                            <a:schemeClr val="tx1"/>
                          </a:solidFill>
                          <a:effectLst/>
                          <a:latin typeface="Arial" charset="0"/>
                        </a:rPr>
                        <a:t> </a:t>
                      </a:r>
                      <a:r>
                        <a:rPr kumimoji="0" lang="fr-FR" sz="1800" b="1" i="1" u="none" strike="noStrike" cap="none" normalizeH="0" baseline="0" dirty="0" smtClean="0">
                          <a:ln>
                            <a:noFill/>
                          </a:ln>
                          <a:solidFill>
                            <a:schemeClr val="tx1"/>
                          </a:solidFill>
                          <a:effectLst/>
                          <a:latin typeface="Arial" charset="0"/>
                        </a:rPr>
                        <a:t>Phase</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fr-FR" sz="1800" b="1" i="1" u="none" strike="noStrike" cap="none" normalizeH="0" baseline="0" dirty="0" smtClean="0">
                        <a:ln>
                          <a:noFill/>
                        </a:ln>
                        <a:solidFill>
                          <a:schemeClr val="tx1"/>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dirty="0" smtClean="0">
                          <a:ln>
                            <a:noFill/>
                          </a:ln>
                          <a:solidFill>
                            <a:schemeClr val="tx1"/>
                          </a:solidFill>
                          <a:effectLst/>
                          <a:latin typeface="Arial" charset="0"/>
                        </a:rPr>
                        <a:t>1960         1990</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1500" b="1" i="0" u="none" strike="noStrike" cap="none" normalizeH="0" baseline="0" dirty="0" smtClean="0">
                          <a:ln>
                            <a:noFill/>
                          </a:ln>
                          <a:solidFill>
                            <a:srgbClr val="006600"/>
                          </a:solidFill>
                          <a:effectLst/>
                          <a:latin typeface="Arial" charset="0"/>
                        </a:rPr>
                        <a:t>MODELE D’INDUSTRIALISATION PAR SUBSTITUTION D’IMPORTATION</a:t>
                      </a:r>
                    </a:p>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dirty="0" smtClean="0">
                          <a:ln>
                            <a:noFill/>
                          </a:ln>
                          <a:solidFill>
                            <a:srgbClr val="FF0000"/>
                          </a:solidFill>
                          <a:effectLst/>
                          <a:latin typeface="Arial" charset="0"/>
                        </a:rPr>
                        <a:t>Code des Investissements</a:t>
                      </a:r>
                    </a:p>
                    <a:p>
                      <a:pPr marL="187325" marR="0" lvl="0" indent="-187325" algn="l" defTabSz="914400" rtl="0" eaLnBrk="1" fontAlgn="base" latinLnBrk="0" hangingPunct="1">
                        <a:lnSpc>
                          <a:spcPct val="100000"/>
                        </a:lnSpc>
                        <a:spcBef>
                          <a:spcPct val="20000"/>
                        </a:spcBef>
                        <a:spcAft>
                          <a:spcPct val="0"/>
                        </a:spcAft>
                        <a:buClrTx/>
                        <a:buSzTx/>
                        <a:buFontTx/>
                        <a:buNone/>
                        <a:tabLst/>
                      </a:pPr>
                      <a:endParaRPr kumimoji="0" lang="fr-FR" sz="1600" b="0" i="0" u="none" strike="noStrike" cap="none" normalizeH="0" baseline="0" dirty="0" smtClean="0">
                        <a:ln>
                          <a:noFill/>
                        </a:ln>
                        <a:solidFill>
                          <a:schemeClr val="tx1"/>
                        </a:solidFill>
                        <a:effectLst/>
                        <a:latin typeface="Arial" charset="0"/>
                      </a:endParaRPr>
                    </a:p>
                    <a:p>
                      <a:pPr marL="187325" marR="0" lvl="0" indent="-187325" algn="l" defTabSz="914400" rtl="0" eaLnBrk="1" fontAlgn="base" latinLnBrk="0" hangingPunct="1">
                        <a:lnSpc>
                          <a:spcPct val="100000"/>
                        </a:lnSpc>
                        <a:spcBef>
                          <a:spcPct val="20000"/>
                        </a:spcBef>
                        <a:spcAft>
                          <a:spcPct val="0"/>
                        </a:spcAft>
                        <a:buClrTx/>
                        <a:buSzTx/>
                        <a:buFont typeface="Wingdings" pitchFamily="2" charset="2"/>
                        <a:buChar char="Ø"/>
                        <a:tabLst/>
                      </a:pPr>
                      <a:r>
                        <a:rPr kumimoji="0" lang="fr-FR" sz="1600" b="0" i="0" u="none" strike="noStrike" cap="none" normalizeH="0" baseline="0" dirty="0" smtClean="0">
                          <a:ln>
                            <a:noFill/>
                          </a:ln>
                          <a:solidFill>
                            <a:schemeClr val="tx1"/>
                          </a:solidFill>
                          <a:effectLst/>
                          <a:latin typeface="Arial" charset="0"/>
                        </a:rPr>
                        <a:t>Loi N° 60-64 du 27/06/1960 portant Code des Investissements du Cameroun Oriental</a:t>
                      </a:r>
                    </a:p>
                    <a:p>
                      <a:pPr marL="187325" marR="0" lvl="0" indent="-187325" algn="l" defTabSz="914400" rtl="0" eaLnBrk="1" fontAlgn="base" latinLnBrk="0" hangingPunct="1">
                        <a:lnSpc>
                          <a:spcPct val="120000"/>
                        </a:lnSpc>
                        <a:spcBef>
                          <a:spcPct val="20000"/>
                        </a:spcBef>
                        <a:spcAft>
                          <a:spcPct val="0"/>
                        </a:spcAft>
                        <a:buClrTx/>
                        <a:buSzTx/>
                        <a:buFont typeface="Wingdings" pitchFamily="2" charset="2"/>
                        <a:buChar char="Ø"/>
                        <a:tabLst/>
                      </a:pPr>
                      <a:r>
                        <a:rPr kumimoji="0" lang="fr-FR" sz="1600" b="0" i="0" u="none" strike="noStrike" cap="none" normalizeH="0" baseline="0" dirty="0" smtClean="0">
                          <a:ln>
                            <a:noFill/>
                          </a:ln>
                          <a:solidFill>
                            <a:schemeClr val="tx1"/>
                          </a:solidFill>
                          <a:effectLst/>
                          <a:latin typeface="Arial" charset="0"/>
                        </a:rPr>
                        <a:t>Loi N° 64-LF-6 du 06/04/1964 adaptant la loi 60/64 aux institutions fédérales</a:t>
                      </a:r>
                    </a:p>
                    <a:p>
                      <a:pPr marL="187325" marR="0" lvl="0" indent="-187325" algn="l" defTabSz="914400" rtl="0" eaLnBrk="1" fontAlgn="base" latinLnBrk="0" hangingPunct="1">
                        <a:lnSpc>
                          <a:spcPct val="120000"/>
                        </a:lnSpc>
                        <a:spcBef>
                          <a:spcPct val="20000"/>
                        </a:spcBef>
                        <a:spcAft>
                          <a:spcPct val="0"/>
                        </a:spcAft>
                        <a:buClrTx/>
                        <a:buSzTx/>
                        <a:buFont typeface="Wingdings" pitchFamily="2" charset="2"/>
                        <a:buChar char="Ø"/>
                        <a:tabLst/>
                      </a:pPr>
                      <a:r>
                        <a:rPr kumimoji="0" lang="fr-FR" sz="1600" b="0" i="0" u="none" strike="noStrike" cap="none" normalizeH="0" baseline="0" dirty="0" smtClean="0">
                          <a:ln>
                            <a:noFill/>
                          </a:ln>
                          <a:solidFill>
                            <a:schemeClr val="tx1"/>
                          </a:solidFill>
                          <a:effectLst/>
                          <a:latin typeface="Arial" charset="0"/>
                        </a:rPr>
                        <a:t>Loi N° 66-LF-S du 10/06/1966</a:t>
                      </a:r>
                    </a:p>
                    <a:p>
                      <a:pPr marL="187325" marR="0" lvl="0" indent="-187325" algn="l" defTabSz="914400" rtl="0" eaLnBrk="1" fontAlgn="base" latinLnBrk="0" hangingPunct="1">
                        <a:lnSpc>
                          <a:spcPct val="100000"/>
                        </a:lnSpc>
                        <a:spcBef>
                          <a:spcPct val="20000"/>
                        </a:spcBef>
                        <a:spcAft>
                          <a:spcPct val="0"/>
                        </a:spcAft>
                        <a:buClrTx/>
                        <a:buSzTx/>
                        <a:buFont typeface="Wingdings" pitchFamily="2" charset="2"/>
                        <a:buChar char="Ø"/>
                        <a:tabLst/>
                      </a:pPr>
                      <a:r>
                        <a:rPr kumimoji="0" lang="fr-FR" sz="1600" b="0" i="0" u="none" strike="noStrike" cap="none" normalizeH="0" baseline="0" dirty="0" smtClean="0">
                          <a:ln>
                            <a:noFill/>
                          </a:ln>
                          <a:solidFill>
                            <a:schemeClr val="tx1"/>
                          </a:solidFill>
                          <a:effectLst/>
                          <a:latin typeface="Arial" charset="0"/>
                        </a:rPr>
                        <a:t>Loi N° 84-003 du 04/07/1984</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1600" b="0" i="1" u="none" strike="noStrike" cap="none" normalizeH="0" baseline="0" dirty="0" err="1" smtClean="0">
                          <a:ln>
                            <a:noFill/>
                          </a:ln>
                          <a:solidFill>
                            <a:schemeClr val="tx1"/>
                          </a:solidFill>
                          <a:effectLst/>
                          <a:latin typeface="Arial" charset="0"/>
                        </a:rPr>
                        <a:t>État,Principal</a:t>
                      </a:r>
                      <a:r>
                        <a:rPr kumimoji="0" lang="fr-FR" sz="1600" b="0" i="1" u="none" strike="noStrike" cap="none" normalizeH="0" baseline="0" dirty="0" smtClean="0">
                          <a:ln>
                            <a:noFill/>
                          </a:ln>
                          <a:solidFill>
                            <a:schemeClr val="tx1"/>
                          </a:solidFill>
                          <a:effectLst/>
                          <a:latin typeface="Arial" charset="0"/>
                        </a:rPr>
                        <a:t> Agent Économique</a:t>
                      </a:r>
                    </a:p>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1600" b="0" i="1" u="none" strike="noStrike" cap="none" normalizeH="0" baseline="0" dirty="0" smtClean="0">
                          <a:ln>
                            <a:noFill/>
                          </a:ln>
                          <a:solidFill>
                            <a:schemeClr val="tx1"/>
                          </a:solidFill>
                          <a:effectLst/>
                          <a:latin typeface="Arial" charset="0"/>
                        </a:rPr>
                        <a:t>Économie Planifiée et </a:t>
                      </a:r>
                      <a:r>
                        <a:rPr kumimoji="0" lang="fr-FR" sz="1600" b="0" i="1" u="none" strike="noStrike" cap="none" normalizeH="0" baseline="0" dirty="0" err="1" smtClean="0">
                          <a:ln>
                            <a:noFill/>
                          </a:ln>
                          <a:solidFill>
                            <a:schemeClr val="tx1"/>
                          </a:solidFill>
                          <a:effectLst/>
                          <a:latin typeface="Arial" charset="0"/>
                        </a:rPr>
                        <a:t>Auto-Centrée</a:t>
                      </a:r>
                      <a:endParaRPr kumimoji="0" lang="fr-FR" sz="1600" b="0" i="1" u="none" strike="noStrike" cap="none" normalizeH="0" baseline="0" dirty="0" smtClean="0">
                        <a:ln>
                          <a:noFill/>
                        </a:ln>
                        <a:solidFill>
                          <a:schemeClr val="tx1"/>
                        </a:solidFill>
                        <a:effectLst/>
                        <a:latin typeface="Arial" charset="0"/>
                      </a:endParaRPr>
                    </a:p>
                    <a:p>
                      <a:pPr marL="187325" marR="0" lvl="0" indent="-187325" algn="ctr" defTabSz="914400" rtl="0" eaLnBrk="1" fontAlgn="base" latinLnBrk="0" hangingPunct="1">
                        <a:lnSpc>
                          <a:spcPct val="100000"/>
                        </a:lnSpc>
                        <a:spcBef>
                          <a:spcPct val="20000"/>
                        </a:spcBef>
                        <a:spcAft>
                          <a:spcPct val="0"/>
                        </a:spcAft>
                        <a:buClrTx/>
                        <a:buSzTx/>
                        <a:buFontTx/>
                        <a:buNone/>
                        <a:tabLst/>
                      </a:pPr>
                      <a:r>
                        <a:rPr kumimoji="0" lang="fr-FR" sz="1600" b="1" i="0" u="none" strike="noStrike" cap="none" normalizeH="0" baseline="0" dirty="0" smtClean="0">
                          <a:ln>
                            <a:noFill/>
                          </a:ln>
                          <a:solidFill>
                            <a:srgbClr val="FF0000"/>
                          </a:solidFill>
                          <a:effectLst/>
                          <a:latin typeface="Arial" charset="0"/>
                        </a:rPr>
                        <a:t>Principaux instruments de développement</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pPr>
                      <a:r>
                        <a:rPr kumimoji="0" lang="fr-FR" sz="1600" b="0" i="0" u="none" strike="noStrike" cap="none" normalizeH="0" baseline="0" dirty="0" smtClean="0">
                          <a:ln>
                            <a:noFill/>
                          </a:ln>
                          <a:solidFill>
                            <a:schemeClr val="tx1"/>
                          </a:solidFill>
                          <a:effectLst/>
                          <a:latin typeface="Arial" charset="0"/>
                        </a:rPr>
                        <a:t>Création de la BCD (1961)</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defRPr/>
                      </a:pPr>
                      <a:r>
                        <a:rPr kumimoji="0" lang="fr-FR" sz="1600" b="0" i="0" u="none" strike="noStrike" cap="none" normalizeH="0" baseline="0" dirty="0" smtClean="0">
                          <a:ln>
                            <a:noFill/>
                          </a:ln>
                          <a:solidFill>
                            <a:schemeClr val="tx1"/>
                          </a:solidFill>
                          <a:effectLst/>
                          <a:latin typeface="Arial" charset="0"/>
                        </a:rPr>
                        <a:t>Création de la SNI (1964)</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pPr>
                      <a:r>
                        <a:rPr kumimoji="0" lang="fr-FR" sz="1600" b="0" i="0" u="none" strike="noStrike" cap="none" normalizeH="0" baseline="0" dirty="0" smtClean="0">
                          <a:ln>
                            <a:noFill/>
                          </a:ln>
                          <a:solidFill>
                            <a:schemeClr val="tx1"/>
                          </a:solidFill>
                          <a:effectLst/>
                          <a:latin typeface="Arial" charset="0"/>
                        </a:rPr>
                        <a:t>Création des Sociétés de Développement</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pPr>
                      <a:r>
                        <a:rPr kumimoji="0" lang="fr-FR" sz="1600" b="0" i="0" u="none" strike="noStrike" cap="none" normalizeH="0" baseline="0" dirty="0" smtClean="0">
                          <a:ln>
                            <a:noFill/>
                          </a:ln>
                          <a:solidFill>
                            <a:schemeClr val="tx1"/>
                          </a:solidFill>
                          <a:effectLst/>
                          <a:latin typeface="Arial" charset="0"/>
                        </a:rPr>
                        <a:t>Création du CAPME (1970)</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pPr>
                      <a:r>
                        <a:rPr kumimoji="0" lang="fr-FR" sz="1600" b="0" i="0" u="none" strike="noStrike" cap="none" normalizeH="0" baseline="0" dirty="0" smtClean="0">
                          <a:ln>
                            <a:noFill/>
                          </a:ln>
                          <a:solidFill>
                            <a:schemeClr val="tx1"/>
                          </a:solidFill>
                          <a:effectLst/>
                          <a:latin typeface="Arial" charset="0"/>
                        </a:rPr>
                        <a:t>Création de la MAGZI (1971)</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defRPr/>
                      </a:pPr>
                      <a:r>
                        <a:rPr kumimoji="0" lang="fr-FR" sz="1600" b="0" i="0" u="none" strike="noStrike" cap="none" normalizeH="0" baseline="0" dirty="0" smtClean="0">
                          <a:ln>
                            <a:noFill/>
                          </a:ln>
                          <a:solidFill>
                            <a:schemeClr val="tx1"/>
                          </a:solidFill>
                          <a:effectLst/>
                          <a:latin typeface="Arial" charset="0"/>
                        </a:rPr>
                        <a:t>Création du FOGAPE (1975)</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pPr>
                      <a:r>
                        <a:rPr kumimoji="0" lang="fr-FR" sz="1600" b="0" i="0" u="none" strike="noStrike" cap="none" normalizeH="0" baseline="0" dirty="0" smtClean="0">
                          <a:ln>
                            <a:noFill/>
                          </a:ln>
                          <a:solidFill>
                            <a:schemeClr val="tx1"/>
                          </a:solidFill>
                          <a:effectLst/>
                          <a:latin typeface="Arial" charset="0"/>
                        </a:rPr>
                        <a:t> Création CNCE (1979)</a:t>
                      </a:r>
                    </a:p>
                    <a:p>
                      <a:pPr marL="187325" marR="0" lvl="0" indent="-187325" algn="l" defTabSz="914400" rtl="0" eaLnBrk="1" fontAlgn="base" latinLnBrk="0" hangingPunct="1">
                        <a:lnSpc>
                          <a:spcPct val="120000"/>
                        </a:lnSpc>
                        <a:spcBef>
                          <a:spcPct val="20000"/>
                        </a:spcBef>
                        <a:spcAft>
                          <a:spcPct val="0"/>
                        </a:spcAft>
                        <a:buClrTx/>
                        <a:buSzTx/>
                        <a:buFont typeface="Wingdings 3" pitchFamily="18" charset="2"/>
                        <a:buChar char="¢"/>
                        <a:tabLst/>
                      </a:pPr>
                      <a:r>
                        <a:rPr kumimoji="0" lang="fr-FR" sz="1600" b="0" i="0" u="none" strike="noStrike" cap="none" normalizeH="0" baseline="0" dirty="0" smtClean="0">
                          <a:ln>
                            <a:noFill/>
                          </a:ln>
                          <a:solidFill>
                            <a:schemeClr val="tx1"/>
                          </a:solidFill>
                          <a:effectLst/>
                          <a:latin typeface="Arial" charset="0"/>
                        </a:rPr>
                        <a:t>PLAN QUINQUENAL+PDI</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6"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solidFill>
                  <a:srgbClr val="0070C0"/>
                </a:solidFill>
              </a:rPr>
              <a:t>1.1- </a:t>
            </a:r>
            <a:r>
              <a:rPr lang="fr-FR" sz="5600" dirty="0" err="1" smtClean="0">
                <a:solidFill>
                  <a:srgbClr val="0070C0"/>
                </a:solidFill>
              </a:rPr>
              <a:t>Apogee</a:t>
            </a:r>
            <a:endParaRPr lang="fr-FR" sz="5600" dirty="0">
              <a:solidFill>
                <a:srgbClr val="0070C0"/>
              </a:solidFill>
            </a:endParaRPr>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FF0000"/>
                </a:solidFill>
              </a:rPr>
              <a:t>2.2- QUE PEUT LA </a:t>
            </a:r>
          </a:p>
          <a:p>
            <a:pPr>
              <a:lnSpc>
                <a:spcPct val="150000"/>
              </a:lnSpc>
            </a:pPr>
            <a:r>
              <a:rPr lang="fr-FR" sz="4400" dirty="0" smtClean="0">
                <a:solidFill>
                  <a:srgbClr val="FF000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1306473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21306" y="228599"/>
            <a:ext cx="10396882" cy="673768"/>
          </a:xfrm>
        </p:spPr>
        <p:txBody>
          <a:bodyPr>
            <a:normAutofit fontScale="90000"/>
          </a:bodyPr>
          <a:lstStyle/>
          <a:p>
            <a:r>
              <a:rPr lang="fr-FR" sz="3600" b="1" dirty="0" smtClean="0">
                <a:solidFill>
                  <a:srgbClr val="FF0000"/>
                </a:solidFill>
              </a:rPr>
              <a:t>-RESULTATS </a:t>
            </a:r>
            <a:r>
              <a:rPr lang="fr-FR" b="1" dirty="0">
                <a:solidFill>
                  <a:srgbClr val="FF0000"/>
                </a:solidFill>
              </a:rPr>
              <a:t/>
            </a:r>
            <a:br>
              <a:rPr lang="fr-FR" b="1" dirty="0">
                <a:solidFill>
                  <a:srgbClr val="FF0000"/>
                </a:solidFill>
              </a:rPr>
            </a:br>
            <a:endParaRPr lang="fr-FR" dirty="0"/>
          </a:p>
        </p:txBody>
      </p:sp>
      <p:sp>
        <p:nvSpPr>
          <p:cNvPr id="4" name="Rectangle 3"/>
          <p:cNvSpPr/>
          <p:nvPr/>
        </p:nvSpPr>
        <p:spPr>
          <a:xfrm>
            <a:off x="1263316" y="424071"/>
            <a:ext cx="10928684" cy="5078313"/>
          </a:xfrm>
          <a:prstGeom prst="rect">
            <a:avLst/>
          </a:prstGeom>
        </p:spPr>
        <p:txBody>
          <a:bodyPr wrap="square">
            <a:spAutoFit/>
          </a:bodyPr>
          <a:lstStyle/>
          <a:p>
            <a:pPr>
              <a:defRPr/>
            </a:pPr>
            <a:r>
              <a:rPr lang="fr-FR" sz="2200" dirty="0" smtClean="0">
                <a:solidFill>
                  <a:srgbClr val="0070C0"/>
                </a:solidFill>
              </a:rPr>
              <a:t>Le </a:t>
            </a:r>
            <a:r>
              <a:rPr lang="fr-FR" sz="2200" dirty="0">
                <a:solidFill>
                  <a:srgbClr val="0070C0"/>
                </a:solidFill>
              </a:rPr>
              <a:t>nombre de branches passe de 6 à 9 avec environ 800 unités industrielles de taille moyenne. On peut citer:</a:t>
            </a:r>
          </a:p>
          <a:p>
            <a:pPr>
              <a:defRPr/>
            </a:pPr>
            <a:r>
              <a:rPr lang="fr-FR" sz="2200" dirty="0"/>
              <a:t>-</a:t>
            </a:r>
            <a:r>
              <a:rPr lang="fr-FR" sz="2200" dirty="0">
                <a:solidFill>
                  <a:srgbClr val="FF0000"/>
                </a:solidFill>
              </a:rPr>
              <a:t>DANS L’AGRO-INDUSTRIE</a:t>
            </a:r>
            <a:r>
              <a:rPr lang="fr-FR" sz="2200" dirty="0"/>
              <a:t>: farine, Blé, Pâtes, Sucre (SOSUCAM ET CAMSUCO), 12 </a:t>
            </a:r>
            <a:r>
              <a:rPr lang="fr-FR" sz="2200" dirty="0" err="1"/>
              <a:t>huiileries</a:t>
            </a:r>
            <a:r>
              <a:rPr lang="fr-FR" sz="2200" dirty="0"/>
              <a:t>, SIC CACAO, CHOCOCAM</a:t>
            </a:r>
          </a:p>
          <a:p>
            <a:pPr>
              <a:defRPr/>
            </a:pPr>
            <a:r>
              <a:rPr lang="fr-FR" sz="2200" dirty="0"/>
              <a:t>-</a:t>
            </a:r>
            <a:r>
              <a:rPr lang="fr-FR" sz="2200" dirty="0">
                <a:solidFill>
                  <a:srgbClr val="FF0000"/>
                </a:solidFill>
              </a:rPr>
              <a:t>INDUSTRIE DE BOISSONS ET TABACS</a:t>
            </a:r>
            <a:r>
              <a:rPr lang="fr-FR" sz="2200" dirty="0"/>
              <a:t>: SABC, UCB, GUINNESS, NOBRA, </a:t>
            </a:r>
            <a:r>
              <a:rPr lang="fr-FR" sz="2200" dirty="0">
                <a:solidFill>
                  <a:srgbClr val="00B050"/>
                </a:solidFill>
              </a:rPr>
              <a:t>Tabac à Bastos</a:t>
            </a:r>
            <a:r>
              <a:rPr lang="fr-FR" sz="2200" dirty="0"/>
              <a:t>, soit + de 27 milliards Fcfa en 1979</a:t>
            </a:r>
          </a:p>
          <a:p>
            <a:pPr>
              <a:defRPr/>
            </a:pPr>
            <a:r>
              <a:rPr lang="fr-FR" sz="2200" dirty="0"/>
              <a:t>-</a:t>
            </a:r>
            <a:r>
              <a:rPr lang="fr-FR" sz="2200" dirty="0">
                <a:solidFill>
                  <a:srgbClr val="FF0000"/>
                </a:solidFill>
              </a:rPr>
              <a:t>TEXTILES ET CUIR</a:t>
            </a:r>
            <a:r>
              <a:rPr lang="fr-FR" sz="2200" dirty="0"/>
              <a:t>: CICAM,SYNTECAM, SOLICAM, SOCATEX, SICABO, SODECOTON, STPC, </a:t>
            </a:r>
            <a:r>
              <a:rPr lang="fr-FR" sz="2200" dirty="0">
                <a:solidFill>
                  <a:srgbClr val="00B050"/>
                </a:solidFill>
              </a:rPr>
              <a:t>BATA</a:t>
            </a:r>
            <a:r>
              <a:rPr lang="fr-FR" sz="2200" dirty="0"/>
              <a:t>, </a:t>
            </a:r>
            <a:r>
              <a:rPr lang="fr-FR" sz="2200" dirty="0">
                <a:solidFill>
                  <a:srgbClr val="00B050"/>
                </a:solidFill>
              </a:rPr>
              <a:t>CHAUSCAM</a:t>
            </a:r>
            <a:r>
              <a:rPr lang="fr-FR" sz="2200" dirty="0"/>
              <a:t>, MAVEM AFRIQUE</a:t>
            </a:r>
          </a:p>
          <a:p>
            <a:pPr>
              <a:defRPr/>
            </a:pPr>
            <a:r>
              <a:rPr lang="fr-FR" sz="2200" dirty="0"/>
              <a:t>-</a:t>
            </a:r>
            <a:r>
              <a:rPr lang="fr-FR" sz="2200" dirty="0">
                <a:solidFill>
                  <a:srgbClr val="FF0000"/>
                </a:solidFill>
              </a:rPr>
              <a:t>INDUSTRIES DU BOIS: </a:t>
            </a:r>
            <a:r>
              <a:rPr lang="fr-FR" sz="2200" dirty="0">
                <a:solidFill>
                  <a:srgbClr val="00B050"/>
                </a:solidFill>
              </a:rPr>
              <a:t>70  scieries </a:t>
            </a:r>
            <a:r>
              <a:rPr lang="fr-FR" sz="2200" dirty="0"/>
              <a:t>de 1ere et 2</a:t>
            </a:r>
            <a:r>
              <a:rPr lang="fr-FR" sz="2200" baseline="30000" dirty="0"/>
              <a:t>ème</a:t>
            </a:r>
            <a:r>
              <a:rPr lang="fr-FR" sz="2200" dirty="0"/>
              <a:t> transformation: 20 usines de 3</a:t>
            </a:r>
            <a:r>
              <a:rPr lang="fr-FR" sz="2200" baseline="30000" dirty="0"/>
              <a:t>ème</a:t>
            </a:r>
            <a:r>
              <a:rPr lang="fr-FR" sz="2200" dirty="0"/>
              <a:t> transformations, CELLUCAM (80 milliards Fcfa)</a:t>
            </a:r>
          </a:p>
          <a:p>
            <a:pPr>
              <a:defRPr/>
            </a:pPr>
            <a:r>
              <a:rPr lang="fr-FR" sz="2200" dirty="0"/>
              <a:t>-</a:t>
            </a:r>
            <a:r>
              <a:rPr lang="fr-FR" sz="2200" dirty="0">
                <a:solidFill>
                  <a:srgbClr val="FF0000"/>
                </a:solidFill>
              </a:rPr>
              <a:t>INDUSTRIES CHIMIQUES:OXYGENE</a:t>
            </a:r>
            <a:r>
              <a:rPr lang="fr-FR" sz="2200" dirty="0"/>
              <a:t>, </a:t>
            </a:r>
            <a:r>
              <a:rPr lang="fr-FR" sz="2200" dirty="0">
                <a:solidFill>
                  <a:srgbClr val="00B050"/>
                </a:solidFill>
              </a:rPr>
              <a:t>ENGRAIS (90 000 t par SOCAME et EXPORTATIONS AU CONGO et au TOGO</a:t>
            </a:r>
            <a:r>
              <a:rPr lang="fr-FR" sz="2200" dirty="0"/>
              <a:t>), SNH, SONARA</a:t>
            </a:r>
            <a:r>
              <a:rPr lang="fr-FR" sz="2200" dirty="0">
                <a:solidFill>
                  <a:srgbClr val="00B050"/>
                </a:solidFill>
              </a:rPr>
              <a:t>, Bitume</a:t>
            </a:r>
            <a:r>
              <a:rPr lang="fr-FR" sz="2200" dirty="0"/>
              <a:t>, Lubrifiants, savons, parfums, matelas par SCIMPOS, </a:t>
            </a:r>
            <a:r>
              <a:rPr lang="fr-FR" sz="2200" dirty="0">
                <a:solidFill>
                  <a:srgbClr val="00B050"/>
                </a:solidFill>
              </a:rPr>
              <a:t>pneus de </a:t>
            </a:r>
            <a:r>
              <a:rPr lang="fr-FR" sz="2000" dirty="0">
                <a:solidFill>
                  <a:srgbClr val="00B050"/>
                </a:solidFill>
              </a:rPr>
              <a:t>bicyclettes, chambres à air, rechapage</a:t>
            </a:r>
            <a:r>
              <a:rPr lang="fr-FR" sz="2000" dirty="0"/>
              <a:t>, peintures, vernis, verres, eau de javel…</a:t>
            </a:r>
          </a:p>
          <a:p>
            <a:pPr>
              <a:defRPr/>
            </a:pPr>
            <a:r>
              <a:rPr lang="fr-FR" sz="2000" dirty="0">
                <a:solidFill>
                  <a:srgbClr val="FF0000"/>
                </a:solidFill>
              </a:rPr>
              <a:t>INDUSTRIES ELECTRIQUES</a:t>
            </a:r>
            <a:r>
              <a:rPr lang="fr-FR" sz="2000" dirty="0"/>
              <a:t>: piles, accumulateurs, </a:t>
            </a:r>
            <a:r>
              <a:rPr lang="fr-FR" sz="2000" dirty="0">
                <a:solidFill>
                  <a:srgbClr val="00B050"/>
                </a:solidFill>
              </a:rPr>
              <a:t>radios, électrophones, magnétophones</a:t>
            </a:r>
            <a:r>
              <a:rPr lang="fr-FR" sz="2000" dirty="0"/>
              <a:t> et matériel électrique par l’EQUATORIAL ELECTRONIQUE, câbles et fils électriques, </a:t>
            </a:r>
            <a:r>
              <a:rPr lang="fr-FR" sz="2000" dirty="0">
                <a:solidFill>
                  <a:srgbClr val="00B050"/>
                </a:solidFill>
              </a:rPr>
              <a:t>ordinateurs RAMSES </a:t>
            </a:r>
            <a:r>
              <a:rPr lang="fr-FR" sz="2000" dirty="0"/>
              <a:t>par INTELAR</a:t>
            </a:r>
          </a:p>
        </p:txBody>
      </p:sp>
      <p:sp>
        <p:nvSpPr>
          <p:cNvPr id="6"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t>1.1- </a:t>
            </a:r>
            <a:r>
              <a:rPr lang="fr-FR" sz="5600" dirty="0" err="1" smtClean="0"/>
              <a:t>Apogee</a:t>
            </a:r>
            <a:endParaRPr lang="fr-FR" sz="5600" dirty="0"/>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2544862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075056" y="154379"/>
            <a:ext cx="9667884" cy="575982"/>
          </a:xfrm>
        </p:spPr>
        <p:txBody>
          <a:bodyPr>
            <a:noAutofit/>
          </a:bodyPr>
          <a:lstStyle/>
          <a:p>
            <a:r>
              <a:rPr lang="fr-FR" sz="3600" dirty="0" smtClean="0"/>
              <a:t>RESULTATS SUITE</a:t>
            </a:r>
            <a:endParaRPr lang="fr-FR" sz="3600" dirty="0"/>
          </a:p>
        </p:txBody>
      </p:sp>
      <p:sp>
        <p:nvSpPr>
          <p:cNvPr id="3" name="Espace réservé du contenu 2"/>
          <p:cNvSpPr>
            <a:spLocks noGrp="1"/>
          </p:cNvSpPr>
          <p:nvPr>
            <p:ph sz="quarter" idx="13"/>
          </p:nvPr>
        </p:nvSpPr>
        <p:spPr>
          <a:xfrm>
            <a:off x="1477541" y="770021"/>
            <a:ext cx="10479506" cy="5317958"/>
          </a:xfrm>
        </p:spPr>
        <p:txBody>
          <a:bodyPr>
            <a:normAutofit fontScale="92500" lnSpcReduction="20000"/>
          </a:bodyPr>
          <a:lstStyle/>
          <a:p>
            <a:pPr>
              <a:defRPr/>
            </a:pPr>
            <a:r>
              <a:rPr lang="fr-FR" sz="2600" dirty="0">
                <a:solidFill>
                  <a:srgbClr val="FF0000"/>
                </a:solidFill>
              </a:rPr>
              <a:t>INDUSTRIES METALLURGIQUES</a:t>
            </a:r>
            <a:r>
              <a:rPr lang="fr-FR" sz="2600" dirty="0"/>
              <a:t>: Aluminium, ustensiles de ménages, articles de quincaillerie, emballages, menuiseries métalliques, accessoires de bureau (33 milliards Fcfa), </a:t>
            </a:r>
            <a:r>
              <a:rPr lang="fr-FR" sz="2600" dirty="0" err="1"/>
              <a:t>Alubassa</a:t>
            </a:r>
            <a:r>
              <a:rPr lang="fr-FR" sz="2600" dirty="0"/>
              <a:t>, </a:t>
            </a:r>
            <a:r>
              <a:rPr lang="fr-FR" sz="2600" dirty="0" err="1"/>
              <a:t>Solado</a:t>
            </a:r>
            <a:r>
              <a:rPr lang="fr-FR" sz="2600" dirty="0"/>
              <a:t> (</a:t>
            </a:r>
            <a:r>
              <a:rPr lang="fr-FR" sz="2600" dirty="0">
                <a:solidFill>
                  <a:srgbClr val="00B050"/>
                </a:solidFill>
              </a:rPr>
              <a:t>14 000 tonnes de fer à béton), vélos et motocyclettes (15 000 et </a:t>
            </a:r>
            <a:r>
              <a:rPr lang="fr-FR" sz="2600" dirty="0" smtClean="0">
                <a:solidFill>
                  <a:srgbClr val="00B050"/>
                </a:solidFill>
              </a:rPr>
              <a:t>20000</a:t>
            </a:r>
            <a:r>
              <a:rPr lang="fr-FR" sz="2600" dirty="0">
                <a:solidFill>
                  <a:srgbClr val="00B050"/>
                </a:solidFill>
              </a:rPr>
              <a:t>) </a:t>
            </a:r>
            <a:r>
              <a:rPr lang="fr-FR" sz="2600" dirty="0"/>
              <a:t>par an)par Maison du Cycle, bouteilles, bennes, remorques, </a:t>
            </a:r>
            <a:r>
              <a:rPr lang="fr-FR" sz="2600" dirty="0" err="1"/>
              <a:t>wagon-citernes</a:t>
            </a:r>
            <a:r>
              <a:rPr lang="fr-FR" sz="2600" dirty="0"/>
              <a:t>, </a:t>
            </a:r>
            <a:r>
              <a:rPr lang="fr-FR" sz="2600" dirty="0">
                <a:solidFill>
                  <a:srgbClr val="00B050"/>
                </a:solidFill>
              </a:rPr>
              <a:t>wagons ferroviaires</a:t>
            </a:r>
            <a:r>
              <a:rPr lang="fr-FR" sz="2600" dirty="0"/>
              <a:t>, clous, grillages, tôles, fûts, boites de conserves, bidons, seaux à peintures, tonneaux, frigidaires</a:t>
            </a:r>
          </a:p>
          <a:p>
            <a:pPr>
              <a:defRPr/>
            </a:pPr>
            <a:r>
              <a:rPr lang="fr-FR" sz="2600" dirty="0">
                <a:solidFill>
                  <a:srgbClr val="FF0000"/>
                </a:solidFill>
              </a:rPr>
              <a:t>MATERIAUX DE CONSTRUCTIONS: ciment</a:t>
            </a:r>
            <a:r>
              <a:rPr lang="fr-FR" sz="2600" dirty="0"/>
              <a:t>, poteaux électriques, buses, caniveaux, </a:t>
            </a:r>
            <a:r>
              <a:rPr lang="fr-FR" sz="2600" dirty="0">
                <a:solidFill>
                  <a:srgbClr val="00B050"/>
                </a:solidFill>
              </a:rPr>
              <a:t>carreaux et dalles</a:t>
            </a:r>
            <a:r>
              <a:rPr lang="fr-FR" sz="2600" dirty="0"/>
              <a:t>, maisons préfabriquées: 200 maisons par an par </a:t>
            </a:r>
            <a:r>
              <a:rPr lang="fr-FR" sz="2600" dirty="0">
                <a:solidFill>
                  <a:srgbClr val="00B050"/>
                </a:solidFill>
              </a:rPr>
              <a:t>PREFABRICAM</a:t>
            </a:r>
            <a:r>
              <a:rPr lang="fr-FR" sz="2600" dirty="0"/>
              <a:t>, briqueterie à </a:t>
            </a:r>
            <a:r>
              <a:rPr lang="fr-FR" sz="2600" dirty="0" err="1"/>
              <a:t>Nkolbisson</a:t>
            </a:r>
            <a:r>
              <a:rPr lang="fr-FR" sz="2600" dirty="0"/>
              <a:t>, mosaïques émaillées, vaisselles et </a:t>
            </a:r>
            <a:r>
              <a:rPr lang="fr-FR" sz="2600" dirty="0">
                <a:solidFill>
                  <a:srgbClr val="00B050"/>
                </a:solidFill>
              </a:rPr>
              <a:t>appareils sanitaires émaillées</a:t>
            </a:r>
            <a:r>
              <a:rPr lang="fr-FR" sz="2600" dirty="0"/>
              <a:t>.</a:t>
            </a:r>
          </a:p>
          <a:p>
            <a:pPr>
              <a:defRPr/>
            </a:pPr>
            <a:r>
              <a:rPr lang="fr-FR" sz="2600" dirty="0"/>
              <a:t>-</a:t>
            </a:r>
            <a:r>
              <a:rPr lang="fr-FR" sz="2600" dirty="0">
                <a:solidFill>
                  <a:srgbClr val="FF0000"/>
                </a:solidFill>
              </a:rPr>
              <a:t>INDUSTRIES DIVERSES</a:t>
            </a:r>
            <a:r>
              <a:rPr lang="fr-FR" sz="2600" dirty="0"/>
              <a:t>: papiers, cahiers, cartons, </a:t>
            </a:r>
            <a:r>
              <a:rPr lang="fr-FR" sz="2600" dirty="0">
                <a:solidFill>
                  <a:srgbClr val="00B050"/>
                </a:solidFill>
              </a:rPr>
              <a:t>craies</a:t>
            </a:r>
            <a:r>
              <a:rPr lang="fr-FR" sz="2600" dirty="0"/>
              <a:t>, crayons à billes, lacets, ongles</a:t>
            </a:r>
          </a:p>
          <a:p>
            <a:endParaRPr lang="fr-FR" dirty="0"/>
          </a:p>
        </p:txBody>
      </p:sp>
      <p:sp>
        <p:nvSpPr>
          <p:cNvPr id="6" name="Titre 1"/>
          <p:cNvSpPr txBox="1">
            <a:spLocks/>
          </p:cNvSpPr>
          <p:nvPr/>
        </p:nvSpPr>
        <p:spPr>
          <a:xfrm>
            <a:off x="0" y="0"/>
            <a:ext cx="1757548" cy="6858000"/>
          </a:xfrm>
          <a:prstGeom prst="rect">
            <a:avLst/>
          </a:prstGeom>
          <a:solidFill>
            <a:schemeClr val="accent3">
              <a:lumMod val="60000"/>
              <a:lumOff val="40000"/>
            </a:schemeClr>
          </a:solidFill>
          <a:ln>
            <a:solidFill>
              <a:schemeClr val="bg2">
                <a:lumMod val="50000"/>
              </a:schemeClr>
            </a:solidFill>
          </a:ln>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5400" kern="1200" cap="all" baseline="0">
                <a:solidFill>
                  <a:schemeClr val="accent1"/>
                </a:solidFill>
                <a:effectLst/>
                <a:latin typeface="+mj-lt"/>
                <a:ea typeface="+mj-ea"/>
                <a:cs typeface="+mj-cs"/>
              </a:defRPr>
            </a:lvl1pPr>
          </a:lstStyle>
          <a:p>
            <a:r>
              <a:rPr lang="fr-FR" sz="7200" dirty="0" smtClean="0">
                <a:solidFill>
                  <a:srgbClr val="0070C0"/>
                </a:solidFill>
              </a:rPr>
              <a:t>INTRODUCTION</a:t>
            </a:r>
          </a:p>
          <a:p>
            <a:endParaRPr lang="fr-FR" sz="4300" dirty="0" smtClean="0">
              <a:solidFill>
                <a:srgbClr val="0070C0"/>
              </a:solidFill>
            </a:endParaRPr>
          </a:p>
          <a:p>
            <a:endParaRPr lang="fr-FR" sz="3100" dirty="0" smtClean="0">
              <a:solidFill>
                <a:srgbClr val="0070C0"/>
              </a:solidFill>
            </a:endParaRPr>
          </a:p>
          <a:p>
            <a:r>
              <a:rPr lang="fr-FR" sz="6400" dirty="0" smtClean="0">
                <a:solidFill>
                  <a:srgbClr val="0070C0"/>
                </a:solidFill>
              </a:rPr>
              <a:t>PLAN</a:t>
            </a:r>
          </a:p>
          <a:p>
            <a:pPr>
              <a:lnSpc>
                <a:spcPct val="150000"/>
              </a:lnSpc>
            </a:pPr>
            <a:endParaRPr lang="fr-FR" sz="3100" dirty="0" smtClean="0">
              <a:solidFill>
                <a:srgbClr val="0070C0"/>
              </a:solidFill>
            </a:endParaRPr>
          </a:p>
          <a:p>
            <a:pPr>
              <a:lnSpc>
                <a:spcPct val="150000"/>
              </a:lnSpc>
            </a:pPr>
            <a:r>
              <a:rPr lang="fr-FR" sz="4900" dirty="0" smtClean="0">
                <a:solidFill>
                  <a:srgbClr val="7030A0"/>
                </a:solidFill>
              </a:rPr>
              <a:t>I- L’INDUSTRIE CAMEROUNAISE</a:t>
            </a:r>
          </a:p>
          <a:p>
            <a:pPr>
              <a:lnSpc>
                <a:spcPct val="150000"/>
              </a:lnSpc>
            </a:pPr>
            <a:endParaRPr lang="fr-FR" sz="3100" dirty="0" smtClean="0"/>
          </a:p>
          <a:p>
            <a:pPr>
              <a:lnSpc>
                <a:spcPct val="150000"/>
              </a:lnSpc>
            </a:pPr>
            <a:r>
              <a:rPr lang="fr-FR" sz="5600" dirty="0" smtClean="0">
                <a:solidFill>
                  <a:srgbClr val="0070C0"/>
                </a:solidFill>
              </a:rPr>
              <a:t>0-Industrie </a:t>
            </a:r>
            <a:r>
              <a:rPr lang="fr-FR" sz="5600" dirty="0">
                <a:solidFill>
                  <a:srgbClr val="0070C0"/>
                </a:solidFill>
              </a:rPr>
              <a:t>post </a:t>
            </a:r>
            <a:endParaRPr lang="fr-FR" sz="5600" dirty="0" smtClean="0">
              <a:solidFill>
                <a:srgbClr val="0070C0"/>
              </a:solidFill>
            </a:endParaRPr>
          </a:p>
          <a:p>
            <a:pPr>
              <a:lnSpc>
                <a:spcPct val="150000"/>
              </a:lnSpc>
            </a:pPr>
            <a:r>
              <a:rPr lang="fr-FR" sz="5600" dirty="0" err="1" smtClean="0">
                <a:solidFill>
                  <a:srgbClr val="0070C0"/>
                </a:solidFill>
              </a:rPr>
              <a:t>colonialE</a:t>
            </a:r>
            <a:endParaRPr lang="fr-FR" sz="5600" dirty="0">
              <a:solidFill>
                <a:srgbClr val="0070C0"/>
              </a:solidFill>
            </a:endParaRPr>
          </a:p>
          <a:p>
            <a:pPr>
              <a:lnSpc>
                <a:spcPct val="150000"/>
              </a:lnSpc>
              <a:buFontTx/>
              <a:buChar char="-"/>
            </a:pPr>
            <a:endParaRPr lang="fr-FR" sz="3200" dirty="0">
              <a:solidFill>
                <a:srgbClr val="0070C0"/>
              </a:solidFill>
            </a:endParaRPr>
          </a:p>
          <a:p>
            <a:pPr>
              <a:lnSpc>
                <a:spcPct val="150000"/>
              </a:lnSpc>
            </a:pPr>
            <a:r>
              <a:rPr lang="fr-FR" sz="5600" dirty="0" smtClean="0"/>
              <a:t>1.1- </a:t>
            </a:r>
            <a:r>
              <a:rPr lang="fr-FR" sz="5600" dirty="0" err="1" smtClean="0"/>
              <a:t>Apogee</a:t>
            </a:r>
            <a:endParaRPr lang="fr-FR" sz="5600" dirty="0"/>
          </a:p>
          <a:p>
            <a:pPr>
              <a:lnSpc>
                <a:spcPct val="150000"/>
              </a:lnSpc>
            </a:pPr>
            <a:endParaRPr lang="fr-FR" sz="5600" dirty="0">
              <a:solidFill>
                <a:srgbClr val="0070C0"/>
              </a:solidFill>
            </a:endParaRPr>
          </a:p>
          <a:p>
            <a:pPr>
              <a:lnSpc>
                <a:spcPct val="150000"/>
              </a:lnSpc>
            </a:pPr>
            <a:r>
              <a:rPr lang="fr-FR" sz="5600" dirty="0" smtClean="0">
                <a:solidFill>
                  <a:srgbClr val="0070C0"/>
                </a:solidFill>
              </a:rPr>
              <a:t>1.2-Le </a:t>
            </a:r>
            <a:r>
              <a:rPr lang="fr-FR" sz="5600" dirty="0" err="1" smtClean="0">
                <a:solidFill>
                  <a:srgbClr val="0070C0"/>
                </a:solidFill>
              </a:rPr>
              <a:t>declin</a:t>
            </a:r>
            <a:endParaRPr lang="fr-FR" sz="5600" dirty="0" smtClean="0">
              <a:solidFill>
                <a:srgbClr val="0070C0"/>
              </a:solidFill>
            </a:endParaRPr>
          </a:p>
          <a:p>
            <a:pPr>
              <a:lnSpc>
                <a:spcPct val="150000"/>
              </a:lnSpc>
              <a:buFontTx/>
              <a:buChar char="-"/>
            </a:pPr>
            <a:endParaRPr lang="fr-FR" sz="800" dirty="0">
              <a:solidFill>
                <a:srgbClr val="0070C0"/>
              </a:solidFill>
            </a:endParaRPr>
          </a:p>
          <a:p>
            <a:pPr>
              <a:lnSpc>
                <a:spcPct val="220000"/>
              </a:lnSpc>
            </a:pPr>
            <a:r>
              <a:rPr lang="fr-FR" sz="5600" dirty="0" smtClean="0">
                <a:solidFill>
                  <a:srgbClr val="0070C0"/>
                </a:solidFill>
              </a:rPr>
              <a:t>1.3-La Stagnation</a:t>
            </a:r>
          </a:p>
          <a:p>
            <a:pPr>
              <a:lnSpc>
                <a:spcPct val="220000"/>
              </a:lnSpc>
              <a:buFontTx/>
              <a:buChar char="-"/>
            </a:pPr>
            <a:r>
              <a:rPr lang="fr-FR" sz="5600" dirty="0" smtClean="0">
                <a:solidFill>
                  <a:srgbClr val="0070C0"/>
                </a:solidFill>
              </a:rPr>
              <a:t>BILAN</a:t>
            </a:r>
          </a:p>
          <a:p>
            <a:pPr>
              <a:lnSpc>
                <a:spcPct val="150000"/>
              </a:lnSpc>
              <a:buFontTx/>
              <a:buChar char="-"/>
            </a:pPr>
            <a:endParaRPr lang="fr-FR" sz="3100" dirty="0" smtClean="0">
              <a:solidFill>
                <a:srgbClr val="FF0000"/>
              </a:solidFill>
            </a:endParaRPr>
          </a:p>
          <a:p>
            <a:pPr>
              <a:lnSpc>
                <a:spcPct val="150000"/>
              </a:lnSpc>
            </a:pPr>
            <a:r>
              <a:rPr lang="fr-FR" sz="4300" dirty="0" err="1" smtClean="0">
                <a:solidFill>
                  <a:srgbClr val="7030A0"/>
                </a:solidFill>
              </a:rPr>
              <a:t>iI</a:t>
            </a:r>
            <a:r>
              <a:rPr lang="fr-FR" sz="4300" dirty="0" smtClean="0">
                <a:solidFill>
                  <a:srgbClr val="7030A0"/>
                </a:solidFill>
              </a:rPr>
              <a:t>- NORMALISATION ET PROTECTION</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2.1-</a:t>
            </a:r>
            <a:r>
              <a:rPr lang="fr-FR" sz="4900" dirty="0" err="1" smtClean="0">
                <a:solidFill>
                  <a:srgbClr val="0070C0"/>
                </a:solidFill>
              </a:rPr>
              <a:t>economie</a:t>
            </a:r>
            <a:r>
              <a:rPr lang="fr-FR" sz="4900" dirty="0" smtClean="0">
                <a:solidFill>
                  <a:srgbClr val="0070C0"/>
                </a:solidFill>
              </a:rPr>
              <a:t> de la protection </a:t>
            </a:r>
          </a:p>
          <a:p>
            <a:pPr>
              <a:lnSpc>
                <a:spcPct val="150000"/>
              </a:lnSpc>
              <a:buFontTx/>
              <a:buChar char="-"/>
            </a:pPr>
            <a:endParaRPr lang="fr-FR" sz="3100" dirty="0" smtClean="0">
              <a:solidFill>
                <a:srgbClr val="0070C0"/>
              </a:solidFill>
            </a:endParaRPr>
          </a:p>
          <a:p>
            <a:pPr>
              <a:lnSpc>
                <a:spcPct val="150000"/>
              </a:lnSpc>
            </a:pPr>
            <a:r>
              <a:rPr lang="fr-FR" sz="4400" dirty="0" smtClean="0">
                <a:solidFill>
                  <a:srgbClr val="0070C0"/>
                </a:solidFill>
              </a:rPr>
              <a:t>2.2- QUE PEUT LA </a:t>
            </a:r>
          </a:p>
          <a:p>
            <a:pPr>
              <a:lnSpc>
                <a:spcPct val="150000"/>
              </a:lnSpc>
            </a:pPr>
            <a:r>
              <a:rPr lang="fr-FR" sz="4400" dirty="0" smtClean="0">
                <a:solidFill>
                  <a:srgbClr val="0070C0"/>
                </a:solidFill>
              </a:rPr>
              <a:t>NORMALISATION?</a:t>
            </a:r>
          </a:p>
          <a:p>
            <a:pPr>
              <a:lnSpc>
                <a:spcPct val="150000"/>
              </a:lnSpc>
            </a:pPr>
            <a:endParaRPr lang="fr-FR" sz="3400" dirty="0" smtClean="0">
              <a:solidFill>
                <a:srgbClr val="0070C0"/>
              </a:solidFill>
            </a:endParaRPr>
          </a:p>
          <a:p>
            <a:pPr>
              <a:lnSpc>
                <a:spcPct val="150000"/>
              </a:lnSpc>
            </a:pPr>
            <a:r>
              <a:rPr lang="fr-FR" sz="3400" dirty="0" smtClean="0">
                <a:solidFill>
                  <a:srgbClr val="0070C0"/>
                </a:solidFill>
              </a:rPr>
              <a:t>2.3- DEMARCHE METHODOLOGIQUE</a:t>
            </a:r>
          </a:p>
          <a:p>
            <a:pPr>
              <a:lnSpc>
                <a:spcPct val="150000"/>
              </a:lnSpc>
              <a:buFontTx/>
              <a:buChar char="-"/>
            </a:pPr>
            <a:endParaRPr lang="fr-FR" sz="3100" dirty="0" smtClean="0">
              <a:solidFill>
                <a:srgbClr val="0070C0"/>
              </a:solidFill>
            </a:endParaRPr>
          </a:p>
          <a:p>
            <a:pPr>
              <a:lnSpc>
                <a:spcPct val="150000"/>
              </a:lnSpc>
            </a:pPr>
            <a:r>
              <a:rPr lang="fr-FR" sz="4900" dirty="0" smtClean="0">
                <a:solidFill>
                  <a:srgbClr val="0070C0"/>
                </a:solidFill>
              </a:rPr>
              <a:t>CONCLUSION</a:t>
            </a:r>
            <a:endParaRPr lang="fr-FR" sz="3400" dirty="0" smtClean="0">
              <a:solidFill>
                <a:srgbClr val="0070C0"/>
              </a:solidFill>
            </a:endParaRPr>
          </a:p>
        </p:txBody>
      </p:sp>
    </p:spTree>
    <p:extLst>
      <p:ext uri="{BB962C8B-B14F-4D97-AF65-F5344CB8AC3E}">
        <p14:creationId xmlns:p14="http://schemas.microsoft.com/office/powerpoint/2010/main" xmlns="" val="396521312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rand événement">
  <a:themeElements>
    <a:clrScheme name="Main Event">
      <a:dk1>
        <a:sysClr val="windowText" lastClr="000000"/>
      </a:dk1>
      <a:lt1>
        <a:sysClr val="window" lastClr="FFFFFF"/>
      </a:lt1>
      <a:dk2>
        <a:srgbClr val="424242"/>
      </a:dk2>
      <a:lt2>
        <a:srgbClr val="C8C8C8"/>
      </a:lt2>
      <a:accent1>
        <a:srgbClr val="B80E0F"/>
      </a:accent1>
      <a:accent2>
        <a:srgbClr val="A6987D"/>
      </a:accent2>
      <a:accent3>
        <a:srgbClr val="7F9A71"/>
      </a:accent3>
      <a:accent4>
        <a:srgbClr val="64969F"/>
      </a:accent4>
      <a:accent5>
        <a:srgbClr val="9B75B2"/>
      </a:accent5>
      <a:accent6>
        <a:srgbClr val="80737A"/>
      </a:accent6>
      <a:hlink>
        <a:srgbClr val="F21213"/>
      </a:hlink>
      <a:folHlink>
        <a:srgbClr val="B6A394"/>
      </a:folHlink>
    </a:clrScheme>
    <a:fontScheme name="Main Event">
      <a:majorFont>
        <a:latin typeface="Impac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Impact"/>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in Event">
      <a:fillStyleLst>
        <a:solidFill>
          <a:schemeClr val="phClr"/>
        </a:solidFill>
        <a:solidFill>
          <a:schemeClr val="phClr">
            <a:tint val="69000"/>
            <a:satMod val="105000"/>
            <a:lumMod val="110000"/>
          </a:schemeClr>
        </a:solidFill>
        <a:blipFill>
          <a:blip xmlns:r="http://schemas.openxmlformats.org/officeDocument/2006/relationships" r:embed="rId1">
            <a:duotone>
              <a:schemeClr val="phClr">
                <a:shade val="88000"/>
                <a:lumMod val="88000"/>
              </a:schemeClr>
              <a:schemeClr val="phClr"/>
            </a:duotone>
          </a:blip>
          <a:tile tx="0" ty="0" sx="100000" sy="100000" flip="none" algn="tl"/>
        </a:blipFill>
      </a:fillStyleLst>
      <a:lnStyleLst>
        <a:ln w="9525" cap="flat" cmpd="sng" algn="ctr">
          <a:solidFill>
            <a:schemeClr val="phClr">
              <a:shade val="60000"/>
            </a:scheme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effectStyle>
        <a:effectStyle>
          <a:effectLst>
            <a:outerShdw blurRad="25400" dist="127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88000"/>
              </a:schemeClr>
            </a:gs>
          </a:gsLst>
          <a:lin ang="5400000" scaled="0"/>
        </a:gradFill>
        <a:blipFill>
          <a:blip xmlns:r="http://schemas.openxmlformats.org/officeDocument/2006/relationships" r:embed="rId2">
            <a:duotone>
              <a:schemeClr val="phClr">
                <a:shade val="48000"/>
                <a:satMod val="110000"/>
                <a:lumMod val="40000"/>
              </a:schemeClr>
              <a:schemeClr val="phClr">
                <a:tint val="90000"/>
                <a:lumMod val="106000"/>
              </a:schemeClr>
            </a:duotone>
          </a:blip>
          <a:stretch/>
        </a:blipFill>
      </a:bgFillStyleLst>
    </a:fmtScheme>
  </a:themeElements>
  <a:objectDefaults/>
  <a:extraClrSchemeLst/>
  <a:extLst>
    <a:ext uri="{05A4C25C-085E-4340-85A3-A5531E510DB2}">
      <thm15:themeFamily xmlns:thm15="http://schemas.microsoft.com/office/thememl/2012/main" xmlns="" name="Main Event" id="{AC372BB4-D83D-411E-B849-B641926BA760}" vid="{F1EFBDE3-1A95-4E3D-81AD-1F53D65BEA01}"/>
    </a:ext>
  </a:extLst>
</a:theme>
</file>

<file path=docProps/app.xml><?xml version="1.0" encoding="utf-8"?>
<Properties xmlns="http://schemas.openxmlformats.org/officeDocument/2006/extended-properties" xmlns:vt="http://schemas.openxmlformats.org/officeDocument/2006/docPropsVTypes">
  <Template>TM04033927[[fn=Grand événement]]</Template>
  <TotalTime>1186</TotalTime>
  <Words>3018</Words>
  <Application>Microsoft Office PowerPoint</Application>
  <PresentationFormat>Personnalisé</PresentationFormat>
  <Paragraphs>1246</Paragraphs>
  <Slides>34</Slides>
  <Notes>0</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34</vt:i4>
      </vt:variant>
    </vt:vector>
  </HeadingPairs>
  <TitlesOfParts>
    <vt:vector size="36" baseType="lpstr">
      <vt:lpstr>Grand événement</vt:lpstr>
      <vt:lpstr>Slide</vt:lpstr>
      <vt:lpstr>3ème EDTION DE LA SEMAINE NATIONALE DE LA QUALITE  (SENAQ 2016)</vt:lpstr>
      <vt:lpstr>INTRODUCTION</vt:lpstr>
      <vt:lpstr>Plan de l’expose</vt:lpstr>
      <vt:lpstr>INTERVENANT</vt:lpstr>
      <vt:lpstr>PARTIE I:breve presentation de l’industrie camerounaise  </vt:lpstr>
      <vt:lpstr>0-Industrie post colonialE </vt:lpstr>
      <vt:lpstr>1-Apogee ( 1960-1987) </vt:lpstr>
      <vt:lpstr>-RESULTATS  </vt:lpstr>
      <vt:lpstr>RESULTATS SUITE</vt:lpstr>
      <vt:lpstr>Diapositive 10</vt:lpstr>
      <vt:lpstr>2-Le declin (1987-1994) </vt:lpstr>
      <vt:lpstr>Diapositive 12</vt:lpstr>
      <vt:lpstr>Diapositive 13</vt:lpstr>
      <vt:lpstr>Diapositive 14</vt:lpstr>
      <vt:lpstr>Diapositive 15</vt:lpstr>
      <vt:lpstr>Diapositive 16</vt:lpstr>
      <vt:lpstr>BILAN</vt:lpstr>
      <vt:lpstr>Diapositive 18</vt:lpstr>
      <vt:lpstr>Partie II- NORMALISATION COMME  OUTIL DE PROTECTION industrielle</vt:lpstr>
      <vt:lpstr>2.2. que peut la normalisation?</vt:lpstr>
      <vt:lpstr>Diapositive 21</vt:lpstr>
      <vt:lpstr>2.2.3. consequences contrôle impossible des importations, d’où : - l’INSECURITE ALIMENTAIRE ET INDUSTRIELLE - LA FERMETURE DE NOS ENTREPRISES CAR PRATIQUES DELOYALES   contrôle impossible des exportations, d’où: - exportations non competitives des pdts primaires  - exportations non competitive des pDts industriels   </vt:lpstr>
      <vt:lpstr>2.3- DEMARCHE METHODOLOGIQUE ET OPERATIONNELLE PROPOSEE    </vt:lpstr>
      <vt:lpstr>Diapositive 24</vt:lpstr>
      <vt:lpstr>- IDENTIFIER LA NORME (nationale) , sinon l’elaborer ( norme iso) - rendre la norme obligatoire (reglementation) - identifier les produits hors normes et les retirer systematiquement du marche par les brigades du minmidt et mincommerce sur la base d’une  instruction ecrite  du minmidt </vt:lpstr>
      <vt:lpstr>2.3.2- APPROCHE OFFENSIVE ( 5 ans)</vt:lpstr>
      <vt:lpstr>Diapositive 27</vt:lpstr>
      <vt:lpstr>Diapositive 28</vt:lpstr>
      <vt:lpstr>EN REALITE, LA QUESTION DE LA PROTECTION INDUSTRIELLE EST UN TOUT, surtout lorsque les produits concurrents importes sont conformes aux normes. DANS CE CAS, il s’agira: - de suspendre l’importation lorsque l’offre locale est suffisante, mais menacee par les dites importations : cas recent du ciment au cameroun - de contingenter en imposant un quota local: cas recent des sacs en papier kraft. Cette exercice permet de favoriser l’INTEGRATION DANS L’industrie  A TRAVERS LES ECHANGES INTERINDUSTRIELS.  </vt:lpstr>
      <vt:lpstr>- d’encourager la production locale par la creation des capitaines de l’INDUSTRIE il s’agit ici D’une approche integree recomandee par l’onu dans le cadre des odd qui remplace les omd en faisant de l’industrialisation de l’afrique le 9ème objectif des 17 prevus par les odd. Le programme isid prevoit une forte collaboration entre l’etat, le secteur prive producteur et importateur , les banques , les organismes internationaux, les bureaux d’etudes,  la societe civile  ( consommateurs), les chercheurs pour exorciser cette industrialisation: tout transformer, tout produire sauf equipements industriels POUR UN MARCHE DE 300 MH </vt:lpstr>
      <vt:lpstr>Diapositive 31</vt:lpstr>
      <vt:lpstr>Globalement, il s’agit Au terme du choix de 100 produits dans les secteurs sensibles menaces de mettre en place: </vt:lpstr>
      <vt:lpstr>*LA NORMALISATION peut-elle  contribuer a la protection de l’industrie locale ? Oui apres la presentation de l’evolution de l’industrie locale, il apparait que : - l’assainissement du marche grace a la normalisation (methode defensive) - la certification des produits et système, de meme que la saturation de la demande des produits courants par la production, associee a la consommation locale (methode offensive) - le bouclage du programme national d’evaluation de la conformite (creation du labo central, de l’organe national de metrologie, de l’organe national de d’accreditation), la finalisation du programme national de normalisation et la mise en œuvre du programme d’evaluation de la conformite avant embarquement) pecae sont les solutions appropriees    </vt:lpstr>
      <vt:lpstr>FIN  QUESTIONS   ???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3ème EDTION DE LA SEMAINE NATIONALE DE LA QUALITE</dc:title>
  <dc:creator>IG MINMIDT</dc:creator>
  <cp:lastModifiedBy>Mélanie Bafolo</cp:lastModifiedBy>
  <cp:revision>124</cp:revision>
  <dcterms:created xsi:type="dcterms:W3CDTF">2016-04-17T17:07:42Z</dcterms:created>
  <dcterms:modified xsi:type="dcterms:W3CDTF">2016-04-22T08:20:12Z</dcterms:modified>
</cp:coreProperties>
</file>